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30"/>
  </p:notesMasterIdLst>
  <p:sldIdLst>
    <p:sldId id="378" r:id="rId2"/>
    <p:sldId id="391" r:id="rId3"/>
    <p:sldId id="536" r:id="rId4"/>
    <p:sldId id="537" r:id="rId5"/>
    <p:sldId id="538" r:id="rId6"/>
    <p:sldId id="541" r:id="rId7"/>
    <p:sldId id="565" r:id="rId8"/>
    <p:sldId id="539" r:id="rId9"/>
    <p:sldId id="540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63" r:id="rId22"/>
    <p:sldId id="564" r:id="rId23"/>
    <p:sldId id="566" r:id="rId24"/>
    <p:sldId id="567" r:id="rId25"/>
    <p:sldId id="559" r:id="rId26"/>
    <p:sldId id="560" r:id="rId27"/>
    <p:sldId id="561" r:id="rId28"/>
    <p:sldId id="562" r:id="rId29"/>
  </p:sldIdLst>
  <p:sldSz cx="9906000" cy="6858000" type="A4"/>
  <p:notesSz cx="6797675" cy="9926638"/>
  <p:embeddedFontLst>
    <p:embeddedFont>
      <p:font typeface="산돌고딕 M" panose="02030504000101010101" pitchFamily="18" charset="-127"/>
      <p:regular r:id="rId31"/>
    </p:embeddedFont>
    <p:embeddedFont>
      <p:font typeface="HY헤드라인M" panose="02030600000101010101" pitchFamily="18" charset="-127"/>
      <p:regular r:id="rId32"/>
    </p:embeddedFont>
    <p:embeddedFont>
      <p:font typeface="나눔고딕" panose="020D0604000000000000" pitchFamily="50" charset="-127"/>
      <p:regular r:id="rId33"/>
      <p:bold r:id="rId34"/>
    </p:embeddedFont>
    <p:embeddedFont>
      <p:font typeface="나눔고딕 ExtraBold" panose="020D0904000000000000" pitchFamily="50" charset="-127"/>
      <p:bold r:id="rId35"/>
    </p:embeddedFont>
    <p:embeddedFont>
      <p:font typeface="산돌고딕B" panose="02030504000101010101" pitchFamily="18" charset="-127"/>
      <p:regular r:id="rId36"/>
    </p:embeddedFont>
    <p:embeddedFont>
      <p:font typeface="산돌고딕 L" panose="020D0304000101010101" pitchFamily="50" charset="-127"/>
      <p:regular r:id="rId37"/>
    </p:embeddedFont>
    <p:embeddedFont>
      <p:font typeface="HY견고딕" panose="02030600000101010101" pitchFamily="18" charset="-127"/>
      <p:regular r:id="rId38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088">
          <p15:clr>
            <a:srgbClr val="A4A3A4"/>
          </p15:clr>
        </p15:guide>
        <p15:guide id="3" orient="horz" pos="1026">
          <p15:clr>
            <a:srgbClr val="A4A3A4"/>
          </p15:clr>
        </p15:guide>
        <p15:guide id="4" orient="horz" pos="436">
          <p15:clr>
            <a:srgbClr val="A4A3A4"/>
          </p15:clr>
        </p15:guide>
        <p15:guide id="5" orient="horz" pos="459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pos="3120">
          <p15:clr>
            <a:srgbClr val="A4A3A4"/>
          </p15:clr>
        </p15:guide>
        <p15:guide id="8" pos="6023">
          <p15:clr>
            <a:srgbClr val="A4A3A4"/>
          </p15:clr>
        </p15:guide>
        <p15:guide id="9" pos="1850">
          <p15:clr>
            <a:srgbClr val="A4A3A4"/>
          </p15:clr>
        </p15:guide>
        <p15:guide id="10" pos="1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585D7"/>
    <a:srgbClr val="002E50"/>
    <a:srgbClr val="F2960E"/>
    <a:srgbClr val="008000"/>
    <a:srgbClr val="00518E"/>
    <a:srgbClr val="00CC00"/>
    <a:srgbClr val="5252C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17" autoAdjust="0"/>
    <p:restoredTop sz="60000" autoAdjust="0"/>
  </p:normalViewPr>
  <p:slideViewPr>
    <p:cSldViewPr showGuides="1">
      <p:cViewPr varScale="1">
        <p:scale>
          <a:sx n="116" d="100"/>
          <a:sy n="116" d="100"/>
        </p:scale>
        <p:origin x="1728" y="132"/>
      </p:cViewPr>
      <p:guideLst>
        <p:guide orient="horz"/>
        <p:guide orient="horz" pos="4088"/>
        <p:guide orient="horz" pos="1026"/>
        <p:guide orient="horz" pos="436"/>
        <p:guide orient="horz" pos="459"/>
        <p:guide orient="horz" pos="799"/>
        <p:guide pos="3120"/>
        <p:guide pos="6023"/>
        <p:guide pos="1850"/>
        <p:guide pos="1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729AA00-9FCD-459F-99F6-D1265B23D9E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41321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안녕하십니까</a:t>
            </a:r>
            <a:endParaRPr lang="en-US" altLang="ko-KR" dirty="0" smtClean="0"/>
          </a:p>
          <a:p>
            <a:r>
              <a:rPr lang="ko-KR" altLang="en-US" dirty="0" smtClean="0"/>
              <a:t>국가병해충관리시스템 </a:t>
            </a:r>
            <a:r>
              <a:rPr lang="ko-KR" altLang="en-US" dirty="0" err="1" smtClean="0"/>
              <a:t>고도화사업의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맡은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주식회사 </a:t>
            </a:r>
            <a:r>
              <a:rPr lang="ko-KR" altLang="en-US" dirty="0" err="1" smtClean="0"/>
              <a:t>야긴스텍의</a:t>
            </a:r>
            <a:r>
              <a:rPr lang="ko-KR" altLang="en-US" dirty="0" smtClean="0"/>
              <a:t> 류정호과장입니다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2463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9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556469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10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53716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11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56287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12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640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13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521311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14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17027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15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08523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16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449440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17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334256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18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3892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9470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6732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20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256104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21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471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5725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23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758398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337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25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741881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26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127241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이상으로 제안발표를 마치겠습니다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423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64161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3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727783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4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876242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5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74147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6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678121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852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8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8037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첫화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바람2"/>
          <p:cNvPicPr>
            <a:picLocks noChangeAspect="1" noChangeArrowheads="1"/>
          </p:cNvPicPr>
          <p:nvPr userDrawn="1"/>
        </p:nvPicPr>
        <p:blipFill>
          <a:blip r:embed="rId3" cstate="print"/>
          <a:srcRect l="40765"/>
          <a:stretch>
            <a:fillRect/>
          </a:stretch>
        </p:blipFill>
        <p:spPr bwMode="auto">
          <a:xfrm>
            <a:off x="-1023938" y="-1900238"/>
            <a:ext cx="7581901" cy="30384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" name="그림 6" descr="농진청로고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4775" y="779463"/>
            <a:ext cx="142398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nodeType="withEffect">
                                  <p:stCondLst>
                                    <p:cond delay="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4552 -0.03609 L 0.06299 0.02845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0" y="3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4740275" y="6577013"/>
            <a:ext cx="569913" cy="2809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latin typeface="다음_SemiBold" pitchFamily="2" charset="-127"/>
                <a:ea typeface="다음_SemiBold" pitchFamily="2" charset="-127"/>
              </a:defRPr>
            </a:lvl1pPr>
          </a:lstStyle>
          <a:p>
            <a:pPr>
              <a:defRPr/>
            </a:pPr>
            <a:fld id="{E4085F04-C40C-4B98-8215-3214DCF67B5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7" name="그림 6" descr="테두리블러처리_야긴스로고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05428" y="6508864"/>
            <a:ext cx="777546" cy="31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한국발명진흥회png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051" y="6524461"/>
            <a:ext cx="863525" cy="330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화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4740275" y="6577013"/>
            <a:ext cx="569913" cy="2809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latin typeface="다음_SemiBold" pitchFamily="2" charset="-127"/>
                <a:ea typeface="다음_SemiBold" pitchFamily="2" charset="-127"/>
              </a:defRPr>
            </a:lvl1pPr>
          </a:lstStyle>
          <a:p>
            <a:pPr>
              <a:defRPr/>
            </a:pPr>
            <a:fld id="{E4085F04-C40C-4B98-8215-3214DCF67B5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6" name="그림 5" descr="테두리블러처리_야긴스로고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05428" y="6508864"/>
            <a:ext cx="777546" cy="31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 descr="한국발명진흥회png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051" y="6524461"/>
            <a:ext cx="863525" cy="330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지막장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목차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서브목차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Untitled-1"/>
          <p:cNvPicPr>
            <a:picLocks noChangeAspect="1" noChangeArrowheads="1"/>
          </p:cNvPicPr>
          <p:nvPr userDrawn="1"/>
        </p:nvPicPr>
        <p:blipFill>
          <a:blip r:embed="rId3" cstate="print">
            <a:lum bright="-26000" contrast="56000"/>
          </a:blip>
          <a:srcRect/>
          <a:stretch>
            <a:fillRect/>
          </a:stretch>
        </p:blipFill>
        <p:spPr bwMode="auto">
          <a:xfrm>
            <a:off x="928688" y="1285875"/>
            <a:ext cx="8031162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6" descr="C:\01_project_2009\01_제안서작업\그림4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8313" y="1109663"/>
            <a:ext cx="11049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906000" cy="648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4" name="그림 3" descr="한국발명진흥회p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050" y="6524625"/>
            <a:ext cx="8636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906000" cy="651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29"/>
          <p:cNvSpPr>
            <a:spLocks noGrp="1"/>
          </p:cNvSpPr>
          <p:nvPr userDrawn="1">
            <p:ph type="sldNum" sz="quarter" idx="10"/>
          </p:nvPr>
        </p:nvSpPr>
        <p:spPr>
          <a:xfrm>
            <a:off x="4740275" y="6534150"/>
            <a:ext cx="569913" cy="280988"/>
          </a:xfrm>
          <a:prstGeom prst="rect">
            <a:avLst/>
          </a:prstGeom>
        </p:spPr>
        <p:txBody>
          <a:bodyPr/>
          <a:lstStyle>
            <a:lvl1pPr>
              <a:defRPr b="1" smtClean="0"/>
            </a:lvl1pPr>
          </a:lstStyle>
          <a:p>
            <a:pPr algn="l">
              <a:defRPr/>
            </a:pPr>
            <a:fld id="{A44C6123-B2F7-43FE-8892-4AE5885B9087}" type="slidenum">
              <a:rPr lang="en-US" altLang="ko-KR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pPr algn="l"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2" r:id="rId2"/>
    <p:sldLayoutId id="2147483913" r:id="rId3"/>
    <p:sldLayoutId id="2147483908" r:id="rId4"/>
    <p:sldLayoutId id="2147483911" r:id="rId5"/>
    <p:sldLayoutId id="2147483915" r:id="rId6"/>
    <p:sldLayoutId id="2147483916" r:id="rId7"/>
    <p:sldLayoutId id="2147483918" r:id="rId8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512079" y="2106376"/>
            <a:ext cx="6881842" cy="504057"/>
            <a:chOff x="1275514" y="1803398"/>
            <a:chExt cx="6881842" cy="603250"/>
          </a:xfrm>
        </p:grpSpPr>
        <p:sp>
          <p:nvSpPr>
            <p:cNvPr id="10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275614" y="1803398"/>
              <a:ext cx="6881742" cy="6032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병해충 </a:t>
              </a:r>
              <a:r>
                <a:rPr lang="ko-KR" altLang="en-US" sz="3200" b="1" kern="10" dirty="0" err="1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예측</a:t>
              </a:r>
              <a:r>
                <a:rPr lang="ko-KR" altLang="en-US" sz="3200" b="1" kern="10" dirty="0" err="1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나눔고딕 ExtraBold"/>
                  <a:ea typeface="나눔고딕 ExtraBold"/>
                </a:rPr>
                <a:t>ㆍ검색</a:t>
              </a:r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나눔고딕 ExtraBold"/>
                  <a:ea typeface="나눔고딕 ExtraBold"/>
                </a:rPr>
                <a:t> </a:t>
              </a:r>
              <a:r>
                <a:rPr lang="en-US" altLang="ko-KR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Open API </a:t>
              </a:r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구현 교육</a:t>
              </a:r>
              <a:endParaRPr lang="ko-KR" altLang="en-US" sz="3200" b="1" kern="10" dirty="0">
                <a:ln w="57150">
                  <a:solidFill>
                    <a:srgbClr val="FFFFFF"/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rgbClr val="FFFFFF">
                      <a:alpha val="50000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11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1275514" y="1803399"/>
              <a:ext cx="6881842" cy="6032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병해충 </a:t>
              </a:r>
              <a:r>
                <a:rPr lang="ko-KR" altLang="en-US" sz="3200" b="1" kern="10" dirty="0" err="1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예측</a:t>
              </a:r>
              <a:r>
                <a:rPr lang="ko-KR" altLang="en-US" sz="3200" b="1" kern="10" dirty="0" err="1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나눔고딕 ExtraBold"/>
                  <a:ea typeface="나눔고딕 ExtraBold"/>
                </a:rPr>
                <a:t>ㆍ검색</a:t>
              </a:r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en-US" altLang="ko-KR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Open API </a:t>
              </a:r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구현 교육</a:t>
              </a:r>
              <a:endParaRPr lang="ko-KR" altLang="en-US" sz="3200" b="1" kern="10" dirty="0">
                <a:ln w="41275">
                  <a:noFill/>
                  <a:round/>
                  <a:headEnd/>
                  <a:tailEnd/>
                </a:ln>
                <a:solidFill>
                  <a:srgbClr val="114D6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979309" y="3767097"/>
            <a:ext cx="1947382" cy="290925"/>
            <a:chOff x="1304751" y="3104966"/>
            <a:chExt cx="7428669" cy="606297"/>
          </a:xfrm>
        </p:grpSpPr>
        <p:sp>
          <p:nvSpPr>
            <p:cNvPr id="14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378448" y="3104966"/>
              <a:ext cx="7354972" cy="6032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2013.05.15</a:t>
              </a:r>
              <a:endParaRPr lang="ko-KR" altLang="en-US" sz="3200" b="1" kern="10" dirty="0">
                <a:ln w="57150">
                  <a:solidFill>
                    <a:srgbClr val="FFFFFF"/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rgbClr val="FFFFFF">
                      <a:alpha val="50000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15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1304751" y="3108013"/>
              <a:ext cx="7340601" cy="6032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2018.09.28</a:t>
              </a:r>
              <a:endParaRPr lang="ko-KR" altLang="en-US" sz="3200" b="1" kern="10" dirty="0">
                <a:ln w="41275">
                  <a:noFill/>
                  <a:round/>
                  <a:headEnd/>
                  <a:tailEnd/>
                </a:ln>
                <a:solidFill>
                  <a:srgbClr val="114D6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756756" y="1350293"/>
            <a:ext cx="4248472" cy="360039"/>
            <a:chOff x="1275514" y="1803389"/>
            <a:chExt cx="6881842" cy="603258"/>
          </a:xfrm>
        </p:grpSpPr>
        <p:sp>
          <p:nvSpPr>
            <p:cNvPr id="9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275614" y="1803398"/>
              <a:ext cx="6881742" cy="6032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국가농작물병해충 관리시스템</a:t>
              </a:r>
              <a:r>
                <a:rPr lang="en-US" altLang="ko-KR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(NCPMS) </a:t>
              </a:r>
            </a:p>
          </p:txBody>
        </p:sp>
        <p:sp>
          <p:nvSpPr>
            <p:cNvPr id="12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1275514" y="1803389"/>
              <a:ext cx="6881842" cy="60324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국가농작물병해충 관리시스템</a:t>
              </a:r>
              <a:r>
                <a:rPr lang="en-US" altLang="ko-KR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(NCPMS)</a:t>
              </a:r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 </a:t>
              </a:r>
              <a:endParaRPr lang="en-US" altLang="ko-KR" sz="3200" b="1" kern="10" dirty="0" smtClean="0">
                <a:ln w="41275">
                  <a:noFill/>
                  <a:round/>
                  <a:headEnd/>
                  <a:tailEnd/>
                </a:ln>
                <a:solidFill>
                  <a:srgbClr val="114D6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811810" y="4952789"/>
            <a:ext cx="4273974" cy="576065"/>
            <a:chOff x="1378448" y="3104966"/>
            <a:chExt cx="7354972" cy="606377"/>
          </a:xfrm>
        </p:grpSpPr>
        <p:sp>
          <p:nvSpPr>
            <p:cNvPr id="18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378448" y="3104966"/>
              <a:ext cx="7354972" cy="6032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농촌진흥청 </a:t>
              </a:r>
              <a:r>
                <a:rPr lang="ko-KR" altLang="en-US" sz="3200" b="1" kern="10" dirty="0" err="1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지식정보화담당관실</a:t>
              </a:r>
              <a:endParaRPr lang="en-US" altLang="ko-KR" sz="3200" b="1" kern="10" dirty="0" smtClean="0">
                <a:ln w="57150">
                  <a:solidFill>
                    <a:srgbClr val="FFFFFF"/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rgbClr val="FFFFFF">
                      <a:alpha val="50000"/>
                    </a:srgbClr>
                  </a:outerShdw>
                </a:effectLst>
                <a:latin typeface="HY헤드라인M"/>
                <a:ea typeface="HY헤드라인M"/>
              </a:endParaRPr>
            </a:p>
            <a:p>
              <a:pPr algn="ctr"/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㈜ </a:t>
              </a:r>
              <a:r>
                <a:rPr lang="ko-KR" altLang="en-US" sz="3200" b="1" kern="10" dirty="0" err="1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미소테크</a:t>
              </a:r>
              <a:endParaRPr lang="ko-KR" altLang="en-US" sz="3200" b="1" kern="10" dirty="0">
                <a:ln w="57150">
                  <a:solidFill>
                    <a:srgbClr val="FFFFFF"/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rgbClr val="FFFFFF">
                      <a:alpha val="50000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19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1380221" y="3108094"/>
              <a:ext cx="7340599" cy="6032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농촌진흥청 </a:t>
              </a:r>
              <a:r>
                <a:rPr lang="ko-KR" altLang="en-US" sz="3200" b="1" kern="10" dirty="0" err="1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지식정보화담당관실</a:t>
              </a:r>
              <a:endParaRPr lang="en-US" altLang="ko-KR" sz="3200" b="1" kern="10" dirty="0" smtClean="0">
                <a:ln w="41275">
                  <a:noFill/>
                  <a:round/>
                  <a:headEnd/>
                  <a:tailEnd/>
                </a:ln>
                <a:solidFill>
                  <a:srgbClr val="114D69"/>
                </a:solidFill>
                <a:latin typeface="HY헤드라인M"/>
                <a:ea typeface="HY헤드라인M"/>
              </a:endParaRPr>
            </a:p>
            <a:p>
              <a:pPr algn="ctr"/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㈜ </a:t>
              </a:r>
              <a:r>
                <a:rPr lang="ko-KR" altLang="en-US" sz="3200" b="1" kern="10" dirty="0" err="1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미소테크</a:t>
              </a:r>
              <a:endParaRPr lang="ko-KR" altLang="en-US" sz="3200" b="1" kern="10" dirty="0">
                <a:ln w="41275">
                  <a:noFill/>
                  <a:round/>
                  <a:headEnd/>
                  <a:tailEnd/>
                </a:ln>
                <a:solidFill>
                  <a:srgbClr val="114D69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776369" y="3209922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는 작물의 중분류를 제공하며 잡초를 제외한 나머지 작물의 중간 경로입니다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다음 화면은 사진검색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으로 이동합니다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는 페이징처리가 필요합니다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5565" y="2041506"/>
            <a:ext cx="3666280" cy="324965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364189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776369" y="3794130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은 작물 및 잡초의 목록을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작물 및 잡초에 대하여 검색할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다음 화면은 각 상세화면으로 이동합니다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은 페이징처리가 필요합니다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671398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1617" y="1274733"/>
            <a:ext cx="3979917" cy="421681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776369" y="3794130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은 작물 및 잡초의 목록을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작물 및 잡초에 대하여 검색할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다음 화면은 각 상세화면으로 이동합니다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FontTx/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은 페이징처리가 필요합니다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671398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420785"/>
            <a:ext cx="4235508" cy="41922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병상세조회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화면은 작물의 병에 대한 기본정보와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병의 사진정보를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671398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00376" y="2808279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7208" y="1201707"/>
            <a:ext cx="3539808" cy="434504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27944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곤충 상세조회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화면은 작물과 관련이 있는 곤충의 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곤충 기본정보와 곤충의 이미지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및 해당 곤충의 천적곤충 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곤충 상세조회 화면에서 천적정보 상세조회 화면으로 이동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890476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00376" y="3209922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1357" y="1457298"/>
            <a:ext cx="2965251" cy="401321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40494" y="2224071"/>
            <a:ext cx="3089700" cy="362904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27944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해충 상세조회 화면은 작물과 관련이 있는 해충의 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해충 기본정보와 해충의 이미지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및 해당 해충의 천적곤충 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해충 상세조회 화면에서 천적정보 상세조회 화면으로 이동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890476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00376" y="3611565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8331" y="1516062"/>
            <a:ext cx="2955929" cy="427202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13520" y="2757504"/>
            <a:ext cx="2875130" cy="308135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27944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천적곤충 상세조회 화면은 작물과 관련이 있는 해충의 천적입니다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보통 곤충 및 해충 상세조회에서 연계하여 조회하는 경우가 대부분입니다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천적곤충 상세조회 화면에서 해충 상세조회 화면으로 이동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890476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00376" y="4013208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8331" y="1457298"/>
            <a:ext cx="3457622" cy="37211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5363" y="2990844"/>
            <a:ext cx="3481441" cy="27162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27944"/>
            <a:ext cx="9018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 상세조회 화면은 작물과 관련이 있는 잡초의 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잡초의 정보 및 이미지를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890476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00376" y="4414851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8331" y="1530324"/>
            <a:ext cx="4783203" cy="434504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(AJAX)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8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AJAX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방식은 국가농작물병해충관리시스템에서 연계 데이터를 동적으로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HTML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로딩합니다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 예시는 사진검색으로 진행하며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개발언어는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JSP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를 예로 하겠습니다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8012" y="2041506"/>
            <a:ext cx="5320312" cy="306709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8" name="TextBox 55"/>
          <p:cNvSpPr txBox="1">
            <a:spLocks noChangeArrowheads="1"/>
          </p:cNvSpPr>
          <p:nvPr/>
        </p:nvSpPr>
        <p:spPr bwMode="auto">
          <a:xfrm>
            <a:off x="4003662" y="5181624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(AJAX)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8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AJAX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방식은 </a:t>
            </a:r>
            <a:r>
              <a:rPr lang="en-US" altLang="ko-KR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javascript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코딩이 구성되어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앞서 설명한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REST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방식과는 달리 아래의 코딩만 구현하면 나머지 부분은 별도의 코딩이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필요없습니다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 언어별로 제공하는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Call Back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페이지를 동일한 경로에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셋팅이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필요합니다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Call Back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페이지 설정 시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SSL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지정 및 별도의 포트를 지정하는 경우 모두 동일하게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셋팅해야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66" y="2187558"/>
            <a:ext cx="858202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>
            <a:grpSpLocks/>
          </p:cNvGrpSpPr>
          <p:nvPr/>
        </p:nvGrpSpPr>
        <p:grpSpPr bwMode="auto">
          <a:xfrm>
            <a:off x="3080271" y="2146297"/>
            <a:ext cx="5222875" cy="571500"/>
            <a:chOff x="3079810" y="2357430"/>
            <a:chExt cx="5222875" cy="571511"/>
          </a:xfrm>
        </p:grpSpPr>
        <p:pic>
          <p:nvPicPr>
            <p:cNvPr id="14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64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930599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1. </a:t>
              </a: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Open API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신청 방법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747838" y="1088740"/>
            <a:ext cx="1071562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ctr">
              <a:lnSpc>
                <a:spcPct val="140000"/>
              </a:lnSpc>
              <a:defRPr/>
            </a:pPr>
            <a:r>
              <a:rPr lang="en-US" altLang="ko-KR" sz="4200" b="1" dirty="0" smtClean="0">
                <a:solidFill>
                  <a:srgbClr val="00599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HY견고딕" pitchFamily="18" charset="-127"/>
              </a:rPr>
              <a:t>I</a:t>
            </a:r>
            <a:endParaRPr lang="en-US" altLang="ko-KR" sz="4200" b="1" dirty="0">
              <a:solidFill>
                <a:srgbClr val="00599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611" y="1398115"/>
            <a:ext cx="5399150" cy="50006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l">
              <a:defRPr/>
            </a:pPr>
            <a:r>
              <a:rPr lang="en-US" altLang="ko-KR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Open </a:t>
            </a:r>
            <a:r>
              <a:rPr lang="en-US" altLang="ko-KR" sz="3600" spc="30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API </a:t>
            </a: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구현 준비</a:t>
            </a:r>
            <a:endParaRPr lang="en-US" altLang="ko-KR" sz="3600" spc="300" dirty="0">
              <a:solidFill>
                <a:srgbClr val="FFFFFF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grpSp>
        <p:nvGrpSpPr>
          <p:cNvPr id="10" name="그룹 7"/>
          <p:cNvGrpSpPr>
            <a:grpSpLocks/>
          </p:cNvGrpSpPr>
          <p:nvPr/>
        </p:nvGrpSpPr>
        <p:grpSpPr bwMode="auto">
          <a:xfrm>
            <a:off x="3080271" y="2747961"/>
            <a:ext cx="5222875" cy="571500"/>
            <a:chOff x="3079810" y="2357430"/>
            <a:chExt cx="5222875" cy="571511"/>
          </a:xfrm>
        </p:grpSpPr>
        <p:pic>
          <p:nvPicPr>
            <p:cNvPr id="35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8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3082925" cy="32316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2. Open API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인증키 확인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28" name="그룹 7"/>
          <p:cNvGrpSpPr>
            <a:grpSpLocks/>
          </p:cNvGrpSpPr>
          <p:nvPr/>
        </p:nvGrpSpPr>
        <p:grpSpPr bwMode="auto">
          <a:xfrm>
            <a:off x="3089321" y="3368682"/>
            <a:ext cx="5222875" cy="571500"/>
            <a:chOff x="3079810" y="2357430"/>
            <a:chExt cx="5222875" cy="571511"/>
          </a:xfrm>
        </p:grpSpPr>
        <p:pic>
          <p:nvPicPr>
            <p:cNvPr id="29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164061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3. Open API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구현 매뉴얼 다운로드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1" name="그룹 7"/>
          <p:cNvGrpSpPr>
            <a:grpSpLocks/>
          </p:cNvGrpSpPr>
          <p:nvPr/>
        </p:nvGrpSpPr>
        <p:grpSpPr bwMode="auto">
          <a:xfrm>
            <a:off x="3090837" y="3952890"/>
            <a:ext cx="5222875" cy="571500"/>
            <a:chOff x="3079810" y="2357430"/>
            <a:chExt cx="5222875" cy="571511"/>
          </a:xfrm>
        </p:grpSpPr>
        <p:pic>
          <p:nvPicPr>
            <p:cNvPr id="32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164061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3. Open API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구성도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>
            <a:grpSpLocks/>
          </p:cNvGrpSpPr>
          <p:nvPr/>
        </p:nvGrpSpPr>
        <p:grpSpPr bwMode="auto">
          <a:xfrm>
            <a:off x="3080271" y="2146297"/>
            <a:ext cx="5222875" cy="571500"/>
            <a:chOff x="3079810" y="2357430"/>
            <a:chExt cx="5222875" cy="571511"/>
          </a:xfrm>
        </p:grpSpPr>
        <p:pic>
          <p:nvPicPr>
            <p:cNvPr id="14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64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930599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1. </a:t>
              </a: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AJAX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방식 구현방법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747838" y="1088740"/>
            <a:ext cx="1071562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ctr">
              <a:lnSpc>
                <a:spcPct val="140000"/>
              </a:lnSpc>
              <a:defRPr/>
            </a:pPr>
            <a:r>
              <a:rPr lang="en-US" altLang="ko-KR" sz="4200" b="1" dirty="0" smtClean="0">
                <a:solidFill>
                  <a:srgbClr val="00599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HY견고딕" pitchFamily="18" charset="-127"/>
              </a:rPr>
              <a:t>III</a:t>
            </a:r>
            <a:endParaRPr lang="en-US" altLang="ko-KR" sz="4200" b="1" dirty="0">
              <a:solidFill>
                <a:srgbClr val="00599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31740" y="1398115"/>
            <a:ext cx="6640592" cy="50006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l">
              <a:defRPr/>
            </a:pP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병해충예측 </a:t>
            </a:r>
            <a:r>
              <a:rPr lang="en-US" altLang="ko-KR" sz="3600" spc="300" dirty="0" err="1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OpenAPI</a:t>
            </a:r>
            <a:r>
              <a:rPr lang="en-US" altLang="ko-KR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 </a:t>
            </a: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구현</a:t>
            </a:r>
            <a:endParaRPr lang="en-US" altLang="ko-KR" sz="3600" spc="300" dirty="0">
              <a:solidFill>
                <a:srgbClr val="FFFFFF"/>
              </a:solidFill>
              <a:latin typeface="다음_SemiBold" pitchFamily="2" charset="-127"/>
              <a:ea typeface="다음_SemiBold" pitchFamily="2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병해충예측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(AJAX)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8" name="TextBox 55"/>
          <p:cNvSpPr txBox="1">
            <a:spLocks noChangeArrowheads="1"/>
          </p:cNvSpPr>
          <p:nvPr/>
        </p:nvSpPr>
        <p:spPr bwMode="auto">
          <a:xfrm>
            <a:off x="352362" y="1457298"/>
            <a:ext cx="901871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병해충 예측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는 대부분 지도를 표현해야 하므로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AJAX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방식으로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 예시는 병해충 예측지도로 진행하며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개발언어는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JSP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예로 하겠습니다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병해충 예측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는 정보제공기간에만 예측지도가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조회됩니다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8" name="TextBox 55"/>
          <p:cNvSpPr txBox="1">
            <a:spLocks noChangeArrowheads="1"/>
          </p:cNvSpPr>
          <p:nvPr/>
        </p:nvSpPr>
        <p:spPr bwMode="auto">
          <a:xfrm>
            <a:off x="6559572" y="5963502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808" y="1044345"/>
            <a:ext cx="4441285" cy="51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566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62" y="1923164"/>
            <a:ext cx="6797399" cy="4220239"/>
          </a:xfrm>
          <a:prstGeom prst="rect">
            <a:avLst/>
          </a:prstGeom>
        </p:spPr>
      </p:pic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병해충예측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(AJAX)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8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AJAX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방식은 </a:t>
            </a:r>
            <a:r>
              <a:rPr lang="en-US" altLang="ko-KR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javascript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코딩이 구성되어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아래의 코딩만 구현하면 나머지 부분은 별도의 코딩이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필요없습니다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 언어별로 제공하는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Call Back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페이지를 동일한 경로에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셋팅이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필요합니다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Call Back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페이지 설정 시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SSL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지정 및 별도의 포트를 지정하는 경우 모두 동일하게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셋팅해야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23741" y="2468429"/>
            <a:ext cx="1935836" cy="1460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93162" y="3429001"/>
            <a:ext cx="3079917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29515" y="4187778"/>
            <a:ext cx="1407261" cy="1460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55"/>
          <p:cNvSpPr txBox="1">
            <a:spLocks noChangeArrowheads="1"/>
          </p:cNvSpPr>
          <p:nvPr/>
        </p:nvSpPr>
        <p:spPr bwMode="auto">
          <a:xfrm>
            <a:off x="6788393" y="2057819"/>
            <a:ext cx="19190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Google Map API Key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아래쪽 화살표 29"/>
          <p:cNvSpPr/>
          <p:nvPr/>
        </p:nvSpPr>
        <p:spPr>
          <a:xfrm rot="2723410">
            <a:off x="6603813" y="2202207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 rot="7745845">
            <a:off x="5276379" y="3637485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55"/>
          <p:cNvSpPr txBox="1">
            <a:spLocks noChangeArrowheads="1"/>
          </p:cNvSpPr>
          <p:nvPr/>
        </p:nvSpPr>
        <p:spPr bwMode="auto">
          <a:xfrm>
            <a:off x="5533985" y="3675661"/>
            <a:ext cx="31766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Call Back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페이지 설정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아래쪽 화살표 33"/>
          <p:cNvSpPr/>
          <p:nvPr/>
        </p:nvSpPr>
        <p:spPr>
          <a:xfrm rot="5400000">
            <a:off x="2968412" y="4185593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55"/>
          <p:cNvSpPr txBox="1">
            <a:spLocks noChangeArrowheads="1"/>
          </p:cNvSpPr>
          <p:nvPr/>
        </p:nvSpPr>
        <p:spPr bwMode="auto">
          <a:xfrm>
            <a:off x="3229534" y="4158587"/>
            <a:ext cx="31766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예측지도 시작 지역 설정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13080" y="4670704"/>
            <a:ext cx="2791848" cy="1460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아래쪽 화살표 38"/>
          <p:cNvSpPr/>
          <p:nvPr/>
        </p:nvSpPr>
        <p:spPr>
          <a:xfrm rot="5400000">
            <a:off x="4331838" y="4649226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55"/>
          <p:cNvSpPr txBox="1">
            <a:spLocks noChangeArrowheads="1"/>
          </p:cNvSpPr>
          <p:nvPr/>
        </p:nvSpPr>
        <p:spPr bwMode="auto">
          <a:xfrm>
            <a:off x="4592960" y="4622220"/>
            <a:ext cx="31766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서비스 작목 설정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7681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31740" y="1398115"/>
            <a:ext cx="6640592" cy="50006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l">
              <a:defRPr/>
            </a:pPr>
            <a:r>
              <a:rPr lang="ko-KR" altLang="en-US" sz="3600" spc="300" dirty="0" err="1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병해충예찰</a:t>
            </a: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 </a:t>
            </a:r>
            <a:r>
              <a:rPr lang="en-US" altLang="ko-KR" sz="3600" spc="300" dirty="0" err="1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OpenAPI</a:t>
            </a:r>
            <a:r>
              <a:rPr lang="en-US" altLang="ko-KR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 </a:t>
            </a: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구현</a:t>
            </a:r>
            <a:endParaRPr lang="en-US" altLang="ko-KR" sz="3600" spc="300" dirty="0">
              <a:solidFill>
                <a:srgbClr val="FFFFFF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747838" y="1088740"/>
            <a:ext cx="1071562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ctr">
              <a:lnSpc>
                <a:spcPct val="140000"/>
              </a:lnSpc>
              <a:defRPr/>
            </a:pPr>
            <a:r>
              <a:rPr lang="en-US" altLang="ko-KR" sz="4200" b="1" dirty="0" smtClean="0">
                <a:solidFill>
                  <a:srgbClr val="00599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HY견고딕" pitchFamily="18" charset="-127"/>
              </a:rPr>
              <a:t>IV</a:t>
            </a:r>
            <a:endParaRPr lang="en-US" altLang="ko-KR" sz="4200" b="1" dirty="0">
              <a:solidFill>
                <a:srgbClr val="00599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HY견고딕" pitchFamily="18" charset="-127"/>
            </a:endParaRPr>
          </a:p>
        </p:txBody>
      </p:sp>
      <p:grpSp>
        <p:nvGrpSpPr>
          <p:cNvPr id="8" name="그룹 7"/>
          <p:cNvGrpSpPr>
            <a:grpSpLocks/>
          </p:cNvGrpSpPr>
          <p:nvPr/>
        </p:nvGrpSpPr>
        <p:grpSpPr bwMode="auto">
          <a:xfrm>
            <a:off x="3080271" y="2146297"/>
            <a:ext cx="5222875" cy="571500"/>
            <a:chOff x="3079810" y="2357430"/>
            <a:chExt cx="5222875" cy="571511"/>
          </a:xfrm>
        </p:grpSpPr>
        <p:pic>
          <p:nvPicPr>
            <p:cNvPr id="9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930599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1. </a:t>
              </a:r>
              <a:r>
                <a:rPr lang="en-US" altLang="ko-KR" dirty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AJAX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방식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구현방법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377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(AJAX)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23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8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AJAX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방식은 </a:t>
            </a:r>
            <a:r>
              <a:rPr lang="en-US" altLang="ko-KR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javascript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코딩이 구성되어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앞서 설명한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REST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방식과는 달리 아래의 코딩만 구현하면 나머지 부분은 별도의 코딩이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필요없습니다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 언어별로 제공하는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Call Back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페이지를 동일한 경로에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셋팅이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필요합니다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Call Back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페이지 설정 시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SSL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지정 및 별도의 포트를 지정하는 경우 모두 동일하게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셋팅해야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2" y="2091400"/>
            <a:ext cx="7344816" cy="33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83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>
            <a:grpSpLocks/>
          </p:cNvGrpSpPr>
          <p:nvPr/>
        </p:nvGrpSpPr>
        <p:grpSpPr bwMode="auto">
          <a:xfrm>
            <a:off x="3080271" y="2146297"/>
            <a:ext cx="5222875" cy="571500"/>
            <a:chOff x="3079810" y="2357430"/>
            <a:chExt cx="5222875" cy="571511"/>
          </a:xfrm>
        </p:grpSpPr>
        <p:pic>
          <p:nvPicPr>
            <p:cNvPr id="14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64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930599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1.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구현 시 주의사항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747838" y="1088740"/>
            <a:ext cx="1071562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ctr">
              <a:lnSpc>
                <a:spcPct val="140000"/>
              </a:lnSpc>
              <a:defRPr/>
            </a:pPr>
            <a:r>
              <a:rPr lang="en-US" altLang="ko-KR" sz="4200" b="1" dirty="0" smtClean="0">
                <a:solidFill>
                  <a:srgbClr val="00599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HY견고딕" pitchFamily="18" charset="-127"/>
              </a:rPr>
              <a:t>V</a:t>
            </a:r>
            <a:endParaRPr lang="en-US" altLang="ko-KR" sz="4200" b="1" dirty="0">
              <a:solidFill>
                <a:srgbClr val="00599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31740" y="1398115"/>
            <a:ext cx="6640592" cy="50006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l">
              <a:defRPr/>
            </a:pPr>
            <a:r>
              <a:rPr lang="en-US" altLang="ko-KR" sz="3600" spc="300" dirty="0" err="1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OpenAPI</a:t>
            </a:r>
            <a:r>
              <a:rPr lang="en-US" altLang="ko-KR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 </a:t>
            </a: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구현 주의사항</a:t>
            </a:r>
            <a:endParaRPr lang="en-US" altLang="ko-KR" sz="3600" spc="300" dirty="0">
              <a:solidFill>
                <a:srgbClr val="FFFFFF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grpSp>
        <p:nvGrpSpPr>
          <p:cNvPr id="3" name="그룹 7"/>
          <p:cNvGrpSpPr>
            <a:grpSpLocks/>
          </p:cNvGrpSpPr>
          <p:nvPr/>
        </p:nvGrpSpPr>
        <p:grpSpPr bwMode="auto">
          <a:xfrm>
            <a:off x="3080271" y="2747961"/>
            <a:ext cx="5222875" cy="571500"/>
            <a:chOff x="3079810" y="2357430"/>
            <a:chExt cx="5222875" cy="571511"/>
          </a:xfrm>
        </p:grpSpPr>
        <p:pic>
          <p:nvPicPr>
            <p:cNvPr id="35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8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976397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2.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국가농작물병해충관리시스템 담당자 연락처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구현 주의사항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25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 화면의 글자가 깨지는 경우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대부분의 경우에는 소스파일의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인코딩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셑의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문제가 있는 경우가 많습니다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소스파일의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인코딩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셑을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변경하여 적용해보시기 바랍니다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REST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방식으로 구현 시 검색조건 전송 시 검색이 되지 않는 경우</a:t>
            </a:r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    =&gt;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국가농작물병해충관리시스템의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인코딩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셑은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UTF-8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한글데이터를 전송해야 할 경우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UTF-8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인코딩하여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전송하시기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바랍니다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자세한 사항은 샘플파일을 참고하십시오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/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3.  AJAX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방식으로 구현 시 크로스사이트 스크립트 오류가 브라우저에서 발생하는 경우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 소스와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콜백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페이지를 동일한 경로에 위치하십시오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 소스와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콜백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페이지를 모두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HTTP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구간에 위치 시키십시오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특정포트를 사용하는 경우 모두 같은 포트에서 호출하도록 하십시오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/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4.  AJAX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방식으로 구현 시 디자인을 변경할 수 없습니다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    =&gt;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별도의 디자인을 적용해야 하는 경우 병해충 검색은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REST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방식으로 구현하십시오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/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병해충 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에서 제공하는 모든 이미지는 농촌진흥청 로고가 워터마크로 적용되어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/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6. 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병해충 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의 상세화면에서 제공하는 이미지는 사이즈가 모두 다릅니다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구현예제에서는 일괄적으로 동일한 사이즈로 고정하였으니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원본사이즈로 제공하기 위해서는 별도의 작업을 하시기 바랍니다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담당자 연락처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26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Open API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신청 및 승인 처리 문의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농촌진흥청 지식정보화 </a:t>
            </a: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담당관실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최진영 </a:t>
            </a: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주무관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063)238-0475</a:t>
            </a:r>
          </a:p>
          <a:p>
            <a:pPr marL="228600" indent="-228600" algn="l">
              <a:buAutoNum type="arabicPeriod"/>
            </a:pP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>
              <a:buAutoNum type="arabicPeriod"/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Open API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구현 문의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/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     =&gt; (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주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미소테크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이원규 차장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063)238-0475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8" name="Picture 16" descr="색물결_라지2"/>
          <p:cNvPicPr>
            <a:picLocks noChangeAspect="1" noChangeArrowheads="1"/>
          </p:cNvPicPr>
          <p:nvPr/>
        </p:nvPicPr>
        <p:blipFill>
          <a:blip r:embed="rId3" cstate="print">
            <a:lum bright="66000" contrast="6000"/>
            <a:grayscl/>
          </a:blip>
          <a:srcRect/>
          <a:stretch>
            <a:fillRect/>
          </a:stretch>
        </p:blipFill>
        <p:spPr bwMode="auto">
          <a:xfrm rot="1061478">
            <a:off x="-488950" y="1835150"/>
            <a:ext cx="1019492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9" name="Picture 17" descr="색물결_라지2"/>
          <p:cNvPicPr>
            <a:picLocks noChangeAspect="1" noChangeArrowheads="1"/>
          </p:cNvPicPr>
          <p:nvPr/>
        </p:nvPicPr>
        <p:blipFill>
          <a:blip r:embed="rId4" cstate="print">
            <a:lum bright="36000"/>
          </a:blip>
          <a:srcRect/>
          <a:stretch>
            <a:fillRect/>
          </a:stretch>
        </p:blipFill>
        <p:spPr bwMode="auto">
          <a:xfrm rot="-652898">
            <a:off x="34925" y="190500"/>
            <a:ext cx="10223500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7" name="Picture 15" descr="감사_수정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57375" y="2349500"/>
            <a:ext cx="6264275" cy="17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4.44444E-6 L 0.04236 -0.016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3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" y="-8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-7.40741E-7 L -0.04097 0.0125 " pathEditMode="relative" rAng="0" ptsTypes="AA">
                                      <p:cBhvr>
                                        <p:cTn id="20" dur="45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" y="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Open API </a:t>
            </a:r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신청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2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20" name="그룹 51"/>
          <p:cNvGrpSpPr>
            <a:grpSpLocks/>
          </p:cNvGrpSpPr>
          <p:nvPr/>
        </p:nvGrpSpPr>
        <p:grpSpPr bwMode="auto">
          <a:xfrm>
            <a:off x="534927" y="2698740"/>
            <a:ext cx="2132057" cy="1512887"/>
            <a:chOff x="557064" y="1520788"/>
            <a:chExt cx="2132450" cy="1512168"/>
          </a:xfrm>
        </p:grpSpPr>
        <p:sp>
          <p:nvSpPr>
            <p:cNvPr id="21" name="Rectangle 183"/>
            <p:cNvSpPr>
              <a:spLocks noChangeArrowheads="1"/>
            </p:cNvSpPr>
            <p:nvPr/>
          </p:nvSpPr>
          <p:spPr bwMode="auto">
            <a:xfrm flipV="1">
              <a:off x="560512" y="1520788"/>
              <a:ext cx="2004396" cy="1512168"/>
            </a:xfrm>
            <a:prstGeom prst="roundRect">
              <a:avLst>
                <a:gd name="adj" fmla="val 1318"/>
              </a:avLst>
            </a:prstGeom>
            <a:solidFill>
              <a:schemeClr val="bg1"/>
            </a:solidFill>
            <a:ln w="28575" algn="ctr">
              <a:gradFill flip="none" rotWithShape="1">
                <a:gsLst>
                  <a:gs pos="48000">
                    <a:srgbClr val="CACFDE"/>
                  </a:gs>
                  <a:gs pos="50000">
                    <a:srgbClr val="5E719A"/>
                  </a:gs>
                </a:gsLst>
                <a:lin ang="5400000" scaled="1"/>
                <a:tileRect/>
              </a:gra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101600" indent="-101600" algn="ctr" defTabSz="1043056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40000"/>
                <a:buFont typeface="Arial" charset="0"/>
                <a:buChar char="•"/>
                <a:defRPr/>
              </a:pPr>
              <a:endParaRPr kumimoji="0" lang="ko-KR" altLang="en-US" sz="1100" kern="0" dirty="0">
                <a:latin typeface="-윤고딕140" pitchFamily="18" charset="-127"/>
                <a:ea typeface="-윤고딕140" pitchFamily="18" charset="-127"/>
              </a:endParaRPr>
            </a:p>
          </p:txBody>
        </p:sp>
        <p:sp>
          <p:nvSpPr>
            <p:cNvPr id="22" name="Rectangle 339" descr="그림4"/>
            <p:cNvSpPr>
              <a:spLocks noChangeArrowheads="1"/>
            </p:cNvSpPr>
            <p:nvPr/>
          </p:nvSpPr>
          <p:spPr bwMode="auto">
            <a:xfrm>
              <a:off x="577850" y="1534567"/>
              <a:ext cx="2111664" cy="285898"/>
            </a:xfrm>
            <a:prstGeom prst="roundRect">
              <a:avLst>
                <a:gd name="adj" fmla="val 3417"/>
              </a:avLst>
            </a:prstGeom>
            <a:solidFill>
              <a:srgbClr val="CACFDE"/>
            </a:solidFill>
            <a:ln w="6350" algn="ctr">
              <a:noFill/>
              <a:miter lim="800000"/>
              <a:headEnd/>
              <a:tailEnd/>
            </a:ln>
          </p:spPr>
          <p:txBody>
            <a:bodyPr lIns="88596" tIns="44298" rIns="88596" bIns="44298" anchor="ctr"/>
            <a:lstStyle/>
            <a:p>
              <a:pPr algn="ctr"/>
              <a:r>
                <a:rPr lang="ko-KR" altLang="en-US" sz="1400" dirty="0" smtClean="0">
                  <a:latin typeface="산돌고딕B" pitchFamily="50" charset="-127"/>
                  <a:ea typeface="산돌고딕B" pitchFamily="50" charset="-127"/>
                </a:rPr>
                <a:t>병해충관리시스템 접속</a:t>
              </a:r>
              <a:endParaRPr lang="en-US" altLang="ko-KR" sz="1400" dirty="0"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30" name="TextBox 55"/>
            <p:cNvSpPr txBox="1">
              <a:spLocks noChangeArrowheads="1"/>
            </p:cNvSpPr>
            <p:nvPr/>
          </p:nvSpPr>
          <p:spPr bwMode="auto">
            <a:xfrm>
              <a:off x="557064" y="2729684"/>
              <a:ext cx="201967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CC3300"/>
                  </a:solidFill>
                  <a:latin typeface="나눔고딕" pitchFamily="50" charset="-127"/>
                  <a:ea typeface="나눔고딕" pitchFamily="50" charset="-127"/>
                </a:rPr>
                <a:t>http://ncpms.rda.go.kr</a:t>
              </a:r>
              <a:endParaRPr lang="ko-KR" altLang="en-US" sz="1200" b="1" dirty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6" name="Rectangle 183"/>
          <p:cNvSpPr>
            <a:spLocks noChangeArrowheads="1"/>
          </p:cNvSpPr>
          <p:nvPr/>
        </p:nvSpPr>
        <p:spPr bwMode="auto">
          <a:xfrm flipV="1">
            <a:off x="3967149" y="1128679"/>
            <a:ext cx="5038793" cy="4308536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57" name="Rectangle 339" descr="그림4"/>
          <p:cNvSpPr>
            <a:spLocks noChangeArrowheads="1"/>
          </p:cNvSpPr>
          <p:nvPr/>
        </p:nvSpPr>
        <p:spPr bwMode="auto">
          <a:xfrm>
            <a:off x="4010290" y="1171601"/>
            <a:ext cx="4964516" cy="285697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en-US" altLang="ko-KR" sz="1400" dirty="0" smtClean="0">
                <a:latin typeface="산돌고딕B" pitchFamily="50" charset="-127"/>
                <a:ea typeface="산돌고딕B" pitchFamily="50" charset="-127"/>
              </a:rPr>
              <a:t>Open API </a:t>
            </a:r>
            <a:r>
              <a:rPr lang="ko-KR" altLang="en-US" sz="1400" dirty="0" smtClean="0">
                <a:latin typeface="산돌고딕B" pitchFamily="50" charset="-127"/>
                <a:ea typeface="산돌고딕B" pitchFamily="50" charset="-127"/>
              </a:rPr>
              <a:t>신청</a:t>
            </a:r>
            <a:endParaRPr lang="en-US" altLang="ko-KR" sz="1400" dirty="0">
              <a:latin typeface="산돌고딕B" pitchFamily="50" charset="-127"/>
              <a:ea typeface="산돌고딕B" pitchFamily="50" charset="-127"/>
            </a:endParaRPr>
          </a:p>
        </p:txBody>
      </p:sp>
      <p:pic>
        <p:nvPicPr>
          <p:cNvPr id="59" name="Picture 109" descr="3-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565" t="4814" r="44872" b="4814"/>
          <a:stretch>
            <a:fillRect/>
          </a:stretch>
        </p:blipFill>
        <p:spPr bwMode="auto">
          <a:xfrm>
            <a:off x="2616168" y="2479662"/>
            <a:ext cx="1460520" cy="189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278"/>
          <p:cNvSpPr txBox="1">
            <a:spLocks noChangeArrowheads="1"/>
          </p:cNvSpPr>
          <p:nvPr/>
        </p:nvSpPr>
        <p:spPr bwMode="auto">
          <a:xfrm>
            <a:off x="2798733" y="3246435"/>
            <a:ext cx="9265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로그인 후</a:t>
            </a:r>
            <a:endParaRPr lang="en-US" altLang="ko-KR" sz="1100" dirty="0" smtClean="0">
              <a:latin typeface="산돌고딕 M" pitchFamily="50" charset="-127"/>
              <a:ea typeface="산돌고딕 M" pitchFamily="50" charset="-127"/>
            </a:endParaRPr>
          </a:p>
          <a:p>
            <a:pPr algn="ctr"/>
            <a:r>
              <a:rPr lang="ko-KR" altLang="en-US" sz="1100" dirty="0" err="1" smtClean="0">
                <a:latin typeface="산돌고딕 M" pitchFamily="50" charset="-127"/>
                <a:ea typeface="산돌고딕 M" pitchFamily="50" charset="-127"/>
              </a:rPr>
              <a:t>마이페이지</a:t>
            </a:r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 이동</a:t>
            </a:r>
            <a:endParaRPr lang="en-US" altLang="ko-KR" sz="1100" dirty="0">
              <a:latin typeface="산돌고딕 M" pitchFamily="50" charset="-127"/>
              <a:ea typeface="산돌고딕 M" pitchFamily="50" charset="-127"/>
            </a:endParaRPr>
          </a:p>
        </p:txBody>
      </p:sp>
      <p:sp>
        <p:nvSpPr>
          <p:cNvPr id="61" name="TextBox 55"/>
          <p:cNvSpPr txBox="1">
            <a:spLocks noChangeArrowheads="1"/>
          </p:cNvSpPr>
          <p:nvPr/>
        </p:nvSpPr>
        <p:spPr bwMode="auto">
          <a:xfrm>
            <a:off x="4040174" y="4779981"/>
            <a:ext cx="48562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를 사용하는 기관의 </a:t>
            </a:r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담당자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각 센터의 담당자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의 계정으로신청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Box 55"/>
          <p:cNvSpPr txBox="1">
            <a:spLocks noChangeArrowheads="1"/>
          </p:cNvSpPr>
          <p:nvPr/>
        </p:nvSpPr>
        <p:spPr bwMode="auto">
          <a:xfrm>
            <a:off x="352362" y="5598372"/>
            <a:ext cx="9018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신청정보는 국가농작물병해충관리시스템 운영자에 의해 검토 후 승인 혹은 반려 처리 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반려처리 된 경우에는 반려사유를 확인 하시고 새로 신청하셔야 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 descr="C:\Users\kmh-miso\Desktop\npms_api_manual\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5282" y="3071810"/>
            <a:ext cx="1928826" cy="928694"/>
          </a:xfrm>
          <a:prstGeom prst="rect">
            <a:avLst/>
          </a:prstGeom>
          <a:noFill/>
        </p:spPr>
      </p:pic>
      <p:pic>
        <p:nvPicPr>
          <p:cNvPr id="1027" name="Picture 3" descr="C:\Users\kmh-miso\Desktop\npms_api_manual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24306" y="1534130"/>
            <a:ext cx="4913318" cy="2895002"/>
          </a:xfrm>
          <a:prstGeom prst="rect">
            <a:avLst/>
          </a:prstGeom>
          <a:noFill/>
        </p:spPr>
      </p:pic>
      <p:sp>
        <p:nvSpPr>
          <p:cNvPr id="62" name="직사각형 61"/>
          <p:cNvSpPr/>
          <p:nvPr/>
        </p:nvSpPr>
        <p:spPr>
          <a:xfrm>
            <a:off x="5099052" y="2736841"/>
            <a:ext cx="3568724" cy="6207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55"/>
          <p:cNvSpPr txBox="1">
            <a:spLocks noChangeArrowheads="1"/>
          </p:cNvSpPr>
          <p:nvPr/>
        </p:nvSpPr>
        <p:spPr bwMode="auto">
          <a:xfrm>
            <a:off x="6393160" y="3794943"/>
            <a:ext cx="10216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서비스 체크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아래쪽 화살표 63"/>
          <p:cNvSpPr/>
          <p:nvPr/>
        </p:nvSpPr>
        <p:spPr>
          <a:xfrm rot="10800000">
            <a:off x="6773875" y="3465513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Open API </a:t>
            </a:r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인증키 확인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15849" y="946116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6" name="Rectangle 183"/>
          <p:cNvSpPr>
            <a:spLocks noChangeArrowheads="1"/>
          </p:cNvSpPr>
          <p:nvPr/>
        </p:nvSpPr>
        <p:spPr bwMode="auto">
          <a:xfrm flipV="1">
            <a:off x="3967149" y="1128679"/>
            <a:ext cx="5038793" cy="3833867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57" name="Rectangle 339" descr="그림4"/>
          <p:cNvSpPr>
            <a:spLocks noChangeArrowheads="1"/>
          </p:cNvSpPr>
          <p:nvPr/>
        </p:nvSpPr>
        <p:spPr bwMode="auto">
          <a:xfrm>
            <a:off x="4010290" y="1171601"/>
            <a:ext cx="4964516" cy="285697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en-US" altLang="ko-KR" sz="1400" dirty="0" smtClean="0">
                <a:latin typeface="산돌고딕B" pitchFamily="50" charset="-127"/>
                <a:ea typeface="산돌고딕B" pitchFamily="50" charset="-127"/>
              </a:rPr>
              <a:t>Open </a:t>
            </a:r>
            <a:r>
              <a:rPr lang="en-US" altLang="ko-KR" sz="1400" smtClean="0">
                <a:latin typeface="산돌고딕B" pitchFamily="50" charset="-127"/>
                <a:ea typeface="산돌고딕B" pitchFamily="50" charset="-127"/>
              </a:rPr>
              <a:t>API </a:t>
            </a:r>
            <a:r>
              <a:rPr lang="ko-KR" altLang="en-US" sz="1400" dirty="0" smtClean="0">
                <a:latin typeface="산돌고딕B" pitchFamily="50" charset="-127"/>
                <a:ea typeface="산돌고딕B" pitchFamily="50" charset="-127"/>
              </a:rPr>
              <a:t>신청내역</a:t>
            </a:r>
            <a:endParaRPr lang="en-US" altLang="ko-KR" sz="1400" dirty="0">
              <a:latin typeface="산돌고딕B" pitchFamily="50" charset="-127"/>
              <a:ea typeface="산돌고딕B" pitchFamily="50" charset="-127"/>
            </a:endParaRPr>
          </a:p>
        </p:txBody>
      </p:sp>
      <p:sp>
        <p:nvSpPr>
          <p:cNvPr id="61" name="TextBox 55"/>
          <p:cNvSpPr txBox="1">
            <a:spLocks noChangeArrowheads="1"/>
          </p:cNvSpPr>
          <p:nvPr/>
        </p:nvSpPr>
        <p:spPr bwMode="auto">
          <a:xfrm>
            <a:off x="4040175" y="4560903"/>
            <a:ext cx="48562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신청한 계정으로 접속하여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인증키를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획득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0" name="그룹 51"/>
          <p:cNvGrpSpPr>
            <a:grpSpLocks/>
          </p:cNvGrpSpPr>
          <p:nvPr/>
        </p:nvGrpSpPr>
        <p:grpSpPr bwMode="auto">
          <a:xfrm>
            <a:off x="534927" y="2698740"/>
            <a:ext cx="2019300" cy="1512887"/>
            <a:chOff x="557064" y="1520788"/>
            <a:chExt cx="2019672" cy="1512168"/>
          </a:xfrm>
        </p:grpSpPr>
        <p:sp>
          <p:nvSpPr>
            <p:cNvPr id="42" name="Rectangle 183"/>
            <p:cNvSpPr>
              <a:spLocks noChangeArrowheads="1"/>
            </p:cNvSpPr>
            <p:nvPr/>
          </p:nvSpPr>
          <p:spPr bwMode="auto">
            <a:xfrm flipV="1">
              <a:off x="560512" y="1520788"/>
              <a:ext cx="2004396" cy="1512168"/>
            </a:xfrm>
            <a:prstGeom prst="roundRect">
              <a:avLst>
                <a:gd name="adj" fmla="val 1318"/>
              </a:avLst>
            </a:prstGeom>
            <a:solidFill>
              <a:schemeClr val="bg1"/>
            </a:solidFill>
            <a:ln w="28575" algn="ctr">
              <a:gradFill flip="none" rotWithShape="1">
                <a:gsLst>
                  <a:gs pos="48000">
                    <a:srgbClr val="CACFDE"/>
                  </a:gs>
                  <a:gs pos="50000">
                    <a:srgbClr val="5E719A"/>
                  </a:gs>
                </a:gsLst>
                <a:lin ang="5400000" scaled="1"/>
                <a:tileRect/>
              </a:gra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101600" indent="-101600" algn="ctr" defTabSz="1043056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40000"/>
                <a:buFont typeface="Arial" charset="0"/>
                <a:buChar char="•"/>
                <a:defRPr/>
              </a:pPr>
              <a:endParaRPr kumimoji="0" lang="ko-KR" altLang="en-US" sz="1100" kern="0" dirty="0">
                <a:latin typeface="-윤고딕140" pitchFamily="18" charset="-127"/>
                <a:ea typeface="-윤고딕140" pitchFamily="18" charset="-127"/>
              </a:endParaRPr>
            </a:p>
          </p:txBody>
        </p:sp>
        <p:sp>
          <p:nvSpPr>
            <p:cNvPr id="43" name="Rectangle 339" descr="그림4"/>
            <p:cNvSpPr>
              <a:spLocks noChangeArrowheads="1"/>
            </p:cNvSpPr>
            <p:nvPr/>
          </p:nvSpPr>
          <p:spPr bwMode="auto">
            <a:xfrm>
              <a:off x="577850" y="1534567"/>
              <a:ext cx="1974849" cy="285898"/>
            </a:xfrm>
            <a:prstGeom prst="roundRect">
              <a:avLst>
                <a:gd name="adj" fmla="val 3417"/>
              </a:avLst>
            </a:prstGeom>
            <a:solidFill>
              <a:srgbClr val="CACFDE"/>
            </a:solidFill>
            <a:ln w="6350" algn="ctr">
              <a:noFill/>
              <a:miter lim="800000"/>
              <a:headEnd/>
              <a:tailEnd/>
            </a:ln>
          </p:spPr>
          <p:txBody>
            <a:bodyPr lIns="88596" tIns="44298" rIns="88596" bIns="44298" anchor="ctr"/>
            <a:lstStyle/>
            <a:p>
              <a:pPr algn="ctr"/>
              <a:r>
                <a:rPr lang="ko-KR" altLang="en-US" sz="1400" dirty="0" smtClean="0">
                  <a:latin typeface="산돌고딕B" pitchFamily="50" charset="-127"/>
                  <a:ea typeface="산돌고딕B" pitchFamily="50" charset="-127"/>
                </a:rPr>
                <a:t>병해충관리시스템 접속</a:t>
              </a:r>
              <a:endParaRPr lang="en-US" altLang="ko-KR" sz="1400" dirty="0"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44" name="TextBox 55"/>
            <p:cNvSpPr txBox="1">
              <a:spLocks noChangeArrowheads="1"/>
            </p:cNvSpPr>
            <p:nvPr/>
          </p:nvSpPr>
          <p:spPr bwMode="auto">
            <a:xfrm>
              <a:off x="557064" y="2729684"/>
              <a:ext cx="201967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CC3300"/>
                  </a:solidFill>
                  <a:latin typeface="나눔고딕" pitchFamily="50" charset="-127"/>
                  <a:ea typeface="나눔고딕" pitchFamily="50" charset="-127"/>
                </a:rPr>
                <a:t>http://ncpms.rda.go.kr</a:t>
              </a:r>
              <a:endParaRPr lang="ko-KR" altLang="en-US" sz="1200" b="1" dirty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45" name="Picture 109" descr="3-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565" t="4814" r="44872" b="4814"/>
          <a:stretch>
            <a:fillRect/>
          </a:stretch>
        </p:blipFill>
        <p:spPr bwMode="auto">
          <a:xfrm>
            <a:off x="2616168" y="2479662"/>
            <a:ext cx="1460520" cy="189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278"/>
          <p:cNvSpPr txBox="1">
            <a:spLocks noChangeArrowheads="1"/>
          </p:cNvSpPr>
          <p:nvPr/>
        </p:nvSpPr>
        <p:spPr bwMode="auto">
          <a:xfrm>
            <a:off x="2616168" y="3209922"/>
            <a:ext cx="109966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100" dirty="0" err="1" smtClean="0">
                <a:latin typeface="산돌고딕 M" pitchFamily="50" charset="-127"/>
                <a:ea typeface="산돌고딕 M" pitchFamily="50" charset="-127"/>
              </a:rPr>
              <a:t>마이페이지</a:t>
            </a:r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 이동 후</a:t>
            </a:r>
            <a:endParaRPr lang="en-US" altLang="ko-KR" sz="1100" dirty="0" smtClean="0">
              <a:latin typeface="산돌고딕 M" pitchFamily="50" charset="-127"/>
              <a:ea typeface="산돌고딕 M" pitchFamily="50" charset="-127"/>
            </a:endParaRPr>
          </a:p>
          <a:p>
            <a:pPr algn="ctr"/>
            <a:r>
              <a:rPr lang="en-US" altLang="ko-KR" sz="1100" dirty="0" smtClean="0">
                <a:latin typeface="산돌고딕 M" pitchFamily="50" charset="-127"/>
                <a:ea typeface="산돌고딕 M" pitchFamily="50" charset="-127"/>
              </a:rPr>
              <a:t>Open API </a:t>
            </a:r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신청내역</a:t>
            </a:r>
            <a:endParaRPr lang="en-US" altLang="ko-KR" sz="1100" dirty="0" smtClean="0">
              <a:latin typeface="산돌고딕 M" pitchFamily="50" charset="-127"/>
              <a:ea typeface="산돌고딕 M" pitchFamily="50" charset="-127"/>
            </a:endParaRPr>
          </a:p>
          <a:p>
            <a:pPr algn="ctr"/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확인</a:t>
            </a:r>
            <a:endParaRPr lang="en-US" altLang="ko-KR" sz="1100" dirty="0">
              <a:latin typeface="산돌고딕 M" pitchFamily="50" charset="-127"/>
              <a:ea typeface="산돌고딕 M" pitchFamily="50" charset="-127"/>
            </a:endParaRPr>
          </a:p>
        </p:txBody>
      </p:sp>
      <p:sp>
        <p:nvSpPr>
          <p:cNvPr id="50" name="TextBox 55"/>
          <p:cNvSpPr txBox="1">
            <a:spLocks noChangeArrowheads="1"/>
          </p:cNvSpPr>
          <p:nvPr/>
        </p:nvSpPr>
        <p:spPr bwMode="auto">
          <a:xfrm>
            <a:off x="352362" y="5181624"/>
            <a:ext cx="91647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국가농작물병해충관리시스템 운영자가 신청내역을 승인하면 위 페이지에서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인증키를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획득할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기관의 담당자는 획득한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인증키를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개발담당자에게 전달하시어 연계 개발을 시작하십시오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승인 이후 국가농작물병해충관리시스템 운영자에 의해 제공상태가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제공중지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변경될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.</a:t>
            </a:r>
          </a:p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제공중지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상태인 경우에는 연계 정보가 제공되지 않으니 오류코드를 확인한 후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국가농작물병해충관리시스템 운영자에게 연락바랍니다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 descr="C:\Users\kmh-miso\Desktop\npms_api_manual\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4306" y="1500174"/>
            <a:ext cx="4929222" cy="2661624"/>
          </a:xfrm>
          <a:prstGeom prst="rect">
            <a:avLst/>
          </a:prstGeom>
          <a:noFill/>
        </p:spPr>
      </p:pic>
      <p:sp>
        <p:nvSpPr>
          <p:cNvPr id="47" name="직사각형 46"/>
          <p:cNvSpPr/>
          <p:nvPr/>
        </p:nvSpPr>
        <p:spPr>
          <a:xfrm>
            <a:off x="4167182" y="3643314"/>
            <a:ext cx="1350981" cy="1460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55"/>
          <p:cNvSpPr txBox="1">
            <a:spLocks noChangeArrowheads="1"/>
          </p:cNvSpPr>
          <p:nvPr/>
        </p:nvSpPr>
        <p:spPr bwMode="auto">
          <a:xfrm>
            <a:off x="4310058" y="4086234"/>
            <a:ext cx="9858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인증키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아래쪽 화살표 48"/>
          <p:cNvSpPr/>
          <p:nvPr/>
        </p:nvSpPr>
        <p:spPr>
          <a:xfrm rot="10800000">
            <a:off x="4638675" y="3867156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2" descr="C:\Users\kmh-miso\Desktop\npms_api_manual\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5282" y="3071810"/>
            <a:ext cx="1928826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구현 매뉴얼 다운로드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15849" y="946116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6" name="Rectangle 183"/>
          <p:cNvSpPr>
            <a:spLocks noChangeArrowheads="1"/>
          </p:cNvSpPr>
          <p:nvPr/>
        </p:nvSpPr>
        <p:spPr bwMode="auto">
          <a:xfrm flipV="1">
            <a:off x="3967149" y="1128679"/>
            <a:ext cx="5038793" cy="3833867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57" name="Rectangle 339" descr="그림4"/>
          <p:cNvSpPr>
            <a:spLocks noChangeArrowheads="1"/>
          </p:cNvSpPr>
          <p:nvPr/>
        </p:nvSpPr>
        <p:spPr bwMode="auto">
          <a:xfrm>
            <a:off x="4010290" y="1171601"/>
            <a:ext cx="4964516" cy="285697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en-US" altLang="ko-KR" sz="1400" dirty="0" smtClean="0">
                <a:latin typeface="산돌고딕B" pitchFamily="50" charset="-127"/>
                <a:ea typeface="산돌고딕B" pitchFamily="50" charset="-127"/>
              </a:rPr>
              <a:t>Open </a:t>
            </a:r>
            <a:r>
              <a:rPr lang="en-US" altLang="ko-KR" sz="1400" smtClean="0">
                <a:latin typeface="산돌고딕B" pitchFamily="50" charset="-127"/>
                <a:ea typeface="산돌고딕B" pitchFamily="50" charset="-127"/>
              </a:rPr>
              <a:t>API </a:t>
            </a:r>
            <a:r>
              <a:rPr lang="ko-KR" altLang="en-US" sz="1400" dirty="0" smtClean="0">
                <a:latin typeface="산돌고딕B" pitchFamily="50" charset="-127"/>
                <a:ea typeface="산돌고딕B" pitchFamily="50" charset="-127"/>
              </a:rPr>
              <a:t>이용안내</a:t>
            </a:r>
            <a:endParaRPr lang="en-US" altLang="ko-KR" sz="1400" dirty="0">
              <a:latin typeface="산돌고딕B" pitchFamily="50" charset="-127"/>
              <a:ea typeface="산돌고딕B" pitchFamily="50" charset="-127"/>
            </a:endParaRPr>
          </a:p>
        </p:txBody>
      </p:sp>
      <p:grpSp>
        <p:nvGrpSpPr>
          <p:cNvPr id="6" name="그룹 51"/>
          <p:cNvGrpSpPr>
            <a:grpSpLocks/>
          </p:cNvGrpSpPr>
          <p:nvPr/>
        </p:nvGrpSpPr>
        <p:grpSpPr bwMode="auto">
          <a:xfrm>
            <a:off x="534927" y="2698740"/>
            <a:ext cx="2019300" cy="1512887"/>
            <a:chOff x="557064" y="1520788"/>
            <a:chExt cx="2019672" cy="1512168"/>
          </a:xfrm>
        </p:grpSpPr>
        <p:sp>
          <p:nvSpPr>
            <p:cNvPr id="42" name="Rectangle 183"/>
            <p:cNvSpPr>
              <a:spLocks noChangeArrowheads="1"/>
            </p:cNvSpPr>
            <p:nvPr/>
          </p:nvSpPr>
          <p:spPr bwMode="auto">
            <a:xfrm flipV="1">
              <a:off x="560512" y="1520788"/>
              <a:ext cx="2004396" cy="1512168"/>
            </a:xfrm>
            <a:prstGeom prst="roundRect">
              <a:avLst>
                <a:gd name="adj" fmla="val 1318"/>
              </a:avLst>
            </a:prstGeom>
            <a:solidFill>
              <a:schemeClr val="bg1"/>
            </a:solidFill>
            <a:ln w="28575" algn="ctr">
              <a:gradFill flip="none" rotWithShape="1">
                <a:gsLst>
                  <a:gs pos="48000">
                    <a:srgbClr val="CACFDE"/>
                  </a:gs>
                  <a:gs pos="50000">
                    <a:srgbClr val="5E719A"/>
                  </a:gs>
                </a:gsLst>
                <a:lin ang="5400000" scaled="1"/>
                <a:tileRect/>
              </a:gra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101600" indent="-101600" algn="ctr" defTabSz="1043056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40000"/>
                <a:buFont typeface="Arial" charset="0"/>
                <a:buChar char="•"/>
                <a:defRPr/>
              </a:pPr>
              <a:endParaRPr kumimoji="0" lang="ko-KR" altLang="en-US" sz="1100" kern="0" dirty="0">
                <a:latin typeface="-윤고딕140" pitchFamily="18" charset="-127"/>
                <a:ea typeface="-윤고딕140" pitchFamily="18" charset="-127"/>
              </a:endParaRPr>
            </a:p>
          </p:txBody>
        </p:sp>
        <p:sp>
          <p:nvSpPr>
            <p:cNvPr id="43" name="Rectangle 339" descr="그림4"/>
            <p:cNvSpPr>
              <a:spLocks noChangeArrowheads="1"/>
            </p:cNvSpPr>
            <p:nvPr/>
          </p:nvSpPr>
          <p:spPr bwMode="auto">
            <a:xfrm>
              <a:off x="577850" y="1534567"/>
              <a:ext cx="1974849" cy="285898"/>
            </a:xfrm>
            <a:prstGeom prst="roundRect">
              <a:avLst>
                <a:gd name="adj" fmla="val 3417"/>
              </a:avLst>
            </a:prstGeom>
            <a:solidFill>
              <a:srgbClr val="CACFDE"/>
            </a:solidFill>
            <a:ln w="6350" algn="ctr">
              <a:noFill/>
              <a:miter lim="800000"/>
              <a:headEnd/>
              <a:tailEnd/>
            </a:ln>
          </p:spPr>
          <p:txBody>
            <a:bodyPr lIns="88596" tIns="44298" rIns="88596" bIns="44298" anchor="ctr"/>
            <a:lstStyle/>
            <a:p>
              <a:pPr algn="ctr"/>
              <a:r>
                <a:rPr lang="ko-KR" altLang="en-US" sz="1400" dirty="0" smtClean="0">
                  <a:latin typeface="산돌고딕B" pitchFamily="50" charset="-127"/>
                  <a:ea typeface="산돌고딕B" pitchFamily="50" charset="-127"/>
                </a:rPr>
                <a:t>병해충관리시스템 접속</a:t>
              </a:r>
              <a:endParaRPr lang="en-US" altLang="ko-KR" sz="1400" dirty="0"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44" name="TextBox 55"/>
            <p:cNvSpPr txBox="1">
              <a:spLocks noChangeArrowheads="1"/>
            </p:cNvSpPr>
            <p:nvPr/>
          </p:nvSpPr>
          <p:spPr bwMode="auto">
            <a:xfrm>
              <a:off x="557064" y="2729684"/>
              <a:ext cx="201967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CC3300"/>
                  </a:solidFill>
                  <a:latin typeface="나눔고딕" pitchFamily="50" charset="-127"/>
                  <a:ea typeface="나눔고딕" pitchFamily="50" charset="-127"/>
                </a:rPr>
                <a:t>http://ncpms.rda.go.kr</a:t>
              </a:r>
              <a:endParaRPr lang="ko-KR" altLang="en-US" sz="1200" b="1" dirty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45" name="Picture 109" descr="3-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565" t="4814" r="44872" b="4814"/>
          <a:stretch>
            <a:fillRect/>
          </a:stretch>
        </p:blipFill>
        <p:spPr bwMode="auto">
          <a:xfrm>
            <a:off x="2616168" y="2479662"/>
            <a:ext cx="1460520" cy="189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278"/>
          <p:cNvSpPr txBox="1">
            <a:spLocks noChangeArrowheads="1"/>
          </p:cNvSpPr>
          <p:nvPr/>
        </p:nvSpPr>
        <p:spPr bwMode="auto">
          <a:xfrm>
            <a:off x="2616168" y="3286299"/>
            <a:ext cx="117660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이용안내</a:t>
            </a:r>
            <a:r>
              <a:rPr lang="en-US" altLang="ko-KR" sz="1100" dirty="0" smtClean="0">
                <a:latin typeface="산돌고딕 M" pitchFamily="50" charset="-127"/>
                <a:ea typeface="산돌고딕 M" pitchFamily="50" charset="-127"/>
              </a:rPr>
              <a:t> &gt; </a:t>
            </a:r>
            <a:r>
              <a:rPr lang="en-US" altLang="ko-KR" sz="1100" dirty="0" err="1" smtClean="0">
                <a:latin typeface="산돌고딕 M" pitchFamily="50" charset="-127"/>
                <a:ea typeface="산돌고딕 M" pitchFamily="50" charset="-127"/>
              </a:rPr>
              <a:t>OpenAPI</a:t>
            </a:r>
            <a:endParaRPr lang="en-US" altLang="ko-KR" sz="1100" dirty="0" smtClean="0">
              <a:latin typeface="산돌고딕 M" pitchFamily="50" charset="-127"/>
              <a:ea typeface="산돌고딕 M" pitchFamily="50" charset="-127"/>
            </a:endParaRPr>
          </a:p>
          <a:p>
            <a:pPr algn="ctr"/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이용안내 접속</a:t>
            </a:r>
            <a:endParaRPr lang="en-US" altLang="ko-KR" sz="1100" dirty="0" smtClean="0">
              <a:latin typeface="산돌고딕 M" pitchFamily="50" charset="-127"/>
              <a:ea typeface="산돌고딕 M" pitchFamily="50" charset="-127"/>
            </a:endParaRPr>
          </a:p>
          <a:p>
            <a:pPr algn="ctr"/>
            <a:endParaRPr lang="en-US" altLang="ko-KR" sz="1100" dirty="0">
              <a:latin typeface="산돌고딕 M" pitchFamily="50" charset="-127"/>
              <a:ea typeface="산돌고딕 M" pitchFamily="50" charset="-127"/>
            </a:endParaRPr>
          </a:p>
        </p:txBody>
      </p:sp>
      <p:sp>
        <p:nvSpPr>
          <p:cNvPr id="50" name="TextBox 55"/>
          <p:cNvSpPr txBox="1">
            <a:spLocks noChangeArrowheads="1"/>
          </p:cNvSpPr>
          <p:nvPr/>
        </p:nvSpPr>
        <p:spPr bwMode="auto">
          <a:xfrm>
            <a:off x="352362" y="5181624"/>
            <a:ext cx="9018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위 페이지에서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 매뉴얼 및 언어별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(ASP,PHP,JSP)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샘플파일을 다운로드 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매뉴얼 숙지 후 샘플파일을 이용하여 병해충 검색 및 병해충 예측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를 구현할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6687" y="1530324"/>
            <a:ext cx="4783203" cy="333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직사각형 31"/>
          <p:cNvSpPr/>
          <p:nvPr/>
        </p:nvSpPr>
        <p:spPr>
          <a:xfrm>
            <a:off x="6519849" y="4578348"/>
            <a:ext cx="841071" cy="1841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55"/>
          <p:cNvSpPr txBox="1">
            <a:spLocks noChangeArrowheads="1"/>
          </p:cNvSpPr>
          <p:nvPr/>
        </p:nvSpPr>
        <p:spPr bwMode="auto">
          <a:xfrm>
            <a:off x="7566696" y="4539495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매뉴얼 및 샘플소스 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아래쪽 화살표 33"/>
          <p:cNvSpPr/>
          <p:nvPr/>
        </p:nvSpPr>
        <p:spPr>
          <a:xfrm rot="16200000">
            <a:off x="7399372" y="4560903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C:\Users\kmh-miso\Desktop\npms_api_manual\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5282" y="3071810"/>
            <a:ext cx="1928826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err="1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OpenAPI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구성도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299198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2" name="Rectangle 183"/>
          <p:cNvSpPr>
            <a:spLocks noChangeArrowheads="1"/>
          </p:cNvSpPr>
          <p:nvPr/>
        </p:nvSpPr>
        <p:spPr bwMode="auto">
          <a:xfrm flipV="1">
            <a:off x="1885908" y="1091148"/>
            <a:ext cx="6223159" cy="3489980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33" name="Rectangle 339" descr="그림4"/>
          <p:cNvSpPr>
            <a:spLocks noChangeArrowheads="1"/>
          </p:cNvSpPr>
          <p:nvPr/>
        </p:nvSpPr>
        <p:spPr bwMode="auto">
          <a:xfrm>
            <a:off x="1940924" y="1122577"/>
            <a:ext cx="6135688" cy="297189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ko-KR" altLang="en-US" sz="1000" smtClean="0">
                <a:latin typeface="산돌고딕B" pitchFamily="50" charset="-127"/>
                <a:ea typeface="산돌고딕B" pitchFamily="50" charset="-127"/>
              </a:rPr>
              <a:t>병해충 검색 서비스 구성도</a:t>
            </a:r>
            <a:endParaRPr lang="en-US" altLang="ko-KR" sz="1000" dirty="0">
              <a:latin typeface="산돌고딕B" pitchFamily="50" charset="-127"/>
              <a:ea typeface="산돌고딕B" pitchFamily="50" charset="-127"/>
            </a:endParaRPr>
          </a:p>
        </p:txBody>
      </p:sp>
      <p:graphicFrame>
        <p:nvGraphicFramePr>
          <p:cNvPr id="52" name="Group 8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61710"/>
              </p:ext>
            </p:extLst>
          </p:nvPr>
        </p:nvGraphicFramePr>
        <p:xfrm>
          <a:off x="1958934" y="1529306"/>
          <a:ext cx="6061158" cy="2979814"/>
        </p:xfrm>
        <a:graphic>
          <a:graphicData uri="http://schemas.openxmlformats.org/drawingml/2006/table">
            <a:tbl>
              <a:tblPr/>
              <a:tblGrid>
                <a:gridCol w="2300319"/>
                <a:gridCol w="3760839"/>
              </a:tblGrid>
              <a:tr h="3117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  <a:cs typeface="+mn-cs"/>
                        </a:rPr>
                        <a:t>분류별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  <a:cs typeface="+mn-cs"/>
                        </a:rPr>
                        <a:t> 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668045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그룹 57"/>
          <p:cNvGrpSpPr/>
          <p:nvPr/>
        </p:nvGrpSpPr>
        <p:grpSpPr>
          <a:xfrm>
            <a:off x="2031961" y="1916832"/>
            <a:ext cx="2154266" cy="274637"/>
            <a:chOff x="1995448" y="1858941"/>
            <a:chExt cx="2154266" cy="274637"/>
          </a:xfrm>
        </p:grpSpPr>
        <p:sp>
          <p:nvSpPr>
            <p:cNvPr id="53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smtClean="0">
                  <a:latin typeface="산돌고딕 M" pitchFamily="50" charset="-127"/>
                  <a:ea typeface="산돌고딕 L" pitchFamily="50" charset="-127"/>
                </a:rPr>
                <a:t>병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54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병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55" name="아래쪽 화살표 54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65"/>
          <p:cNvGrpSpPr/>
          <p:nvPr/>
        </p:nvGrpSpPr>
        <p:grpSpPr>
          <a:xfrm>
            <a:off x="2031961" y="2227035"/>
            <a:ext cx="2154266" cy="274637"/>
            <a:chOff x="1995448" y="1858941"/>
            <a:chExt cx="2154266" cy="274637"/>
          </a:xfrm>
        </p:grpSpPr>
        <p:sp>
          <p:nvSpPr>
            <p:cNvPr id="67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병원체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68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병원체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69" name="아래쪽 화살표 68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9"/>
          <p:cNvGrpSpPr/>
          <p:nvPr/>
        </p:nvGrpSpPr>
        <p:grpSpPr>
          <a:xfrm>
            <a:off x="2031961" y="2537238"/>
            <a:ext cx="2154266" cy="274637"/>
            <a:chOff x="1995448" y="1858941"/>
            <a:chExt cx="2154266" cy="274637"/>
          </a:xfrm>
        </p:grpSpPr>
        <p:sp>
          <p:nvSpPr>
            <p:cNvPr id="71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해충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72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해충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73" name="아래쪽 화살표 72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3"/>
          <p:cNvGrpSpPr/>
          <p:nvPr/>
        </p:nvGrpSpPr>
        <p:grpSpPr>
          <a:xfrm>
            <a:off x="2031961" y="2847441"/>
            <a:ext cx="2154266" cy="274637"/>
            <a:chOff x="1995448" y="1858941"/>
            <a:chExt cx="2154266" cy="274637"/>
          </a:xfrm>
        </p:grpSpPr>
        <p:sp>
          <p:nvSpPr>
            <p:cNvPr id="75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곤충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76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곤충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77" name="아래쪽 화살표 76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77"/>
          <p:cNvGrpSpPr/>
          <p:nvPr/>
        </p:nvGrpSpPr>
        <p:grpSpPr>
          <a:xfrm>
            <a:off x="2031961" y="3157644"/>
            <a:ext cx="2154266" cy="274637"/>
            <a:chOff x="1995448" y="1858941"/>
            <a:chExt cx="2154266" cy="274637"/>
          </a:xfrm>
        </p:grpSpPr>
        <p:sp>
          <p:nvSpPr>
            <p:cNvPr id="79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천적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80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천적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81" name="아래쪽 화살표 80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81"/>
          <p:cNvGrpSpPr/>
          <p:nvPr/>
        </p:nvGrpSpPr>
        <p:grpSpPr>
          <a:xfrm>
            <a:off x="2031961" y="3467845"/>
            <a:ext cx="2154266" cy="274637"/>
            <a:chOff x="1995448" y="1858941"/>
            <a:chExt cx="2154266" cy="274637"/>
          </a:xfrm>
        </p:grpSpPr>
        <p:sp>
          <p:nvSpPr>
            <p:cNvPr id="83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잡초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84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잡초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85" name="아래쪽 화살표 84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Rectangle 339" descr="그림4"/>
          <p:cNvSpPr>
            <a:spLocks noChangeArrowheads="1"/>
          </p:cNvSpPr>
          <p:nvPr/>
        </p:nvSpPr>
        <p:spPr bwMode="auto">
          <a:xfrm>
            <a:off x="4332280" y="2372455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88" name="Rectangle 339" descr="그림4"/>
          <p:cNvSpPr>
            <a:spLocks noChangeArrowheads="1"/>
          </p:cNvSpPr>
          <p:nvPr/>
        </p:nvSpPr>
        <p:spPr bwMode="auto">
          <a:xfrm>
            <a:off x="5573722" y="2372455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89" name="아래쪽 화살표 88"/>
          <p:cNvSpPr/>
          <p:nvPr/>
        </p:nvSpPr>
        <p:spPr>
          <a:xfrm rot="16200000">
            <a:off x="5318131" y="2400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아래쪽 화살표 89"/>
          <p:cNvSpPr/>
          <p:nvPr/>
        </p:nvSpPr>
        <p:spPr>
          <a:xfrm>
            <a:off x="5938852" y="2701072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ectangle 339" descr="그림4"/>
          <p:cNvSpPr>
            <a:spLocks noChangeArrowheads="1"/>
          </p:cNvSpPr>
          <p:nvPr/>
        </p:nvSpPr>
        <p:spPr bwMode="auto">
          <a:xfrm>
            <a:off x="5573722" y="295666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92" name="아래쪽 화살표 91"/>
          <p:cNvSpPr/>
          <p:nvPr/>
        </p:nvSpPr>
        <p:spPr>
          <a:xfrm rot="18900000">
            <a:off x="5217452" y="28194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55"/>
          <p:cNvSpPr txBox="1">
            <a:spLocks noChangeArrowheads="1"/>
          </p:cNvSpPr>
          <p:nvPr/>
        </p:nvSpPr>
        <p:spPr bwMode="auto">
          <a:xfrm>
            <a:off x="4660896" y="2172423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4332279" y="2854416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Rectangle 339" descr="그림4"/>
          <p:cNvSpPr>
            <a:spLocks noChangeArrowheads="1"/>
          </p:cNvSpPr>
          <p:nvPr/>
        </p:nvSpPr>
        <p:spPr bwMode="auto">
          <a:xfrm>
            <a:off x="6997728" y="1953345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97" name="Rectangle 339" descr="그림4"/>
          <p:cNvSpPr>
            <a:spLocks noChangeArrowheads="1"/>
          </p:cNvSpPr>
          <p:nvPr/>
        </p:nvSpPr>
        <p:spPr bwMode="auto">
          <a:xfrm>
            <a:off x="6997728" y="2756631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98" name="Rectangle 339" descr="그림4"/>
          <p:cNvSpPr>
            <a:spLocks noChangeArrowheads="1"/>
          </p:cNvSpPr>
          <p:nvPr/>
        </p:nvSpPr>
        <p:spPr bwMode="auto">
          <a:xfrm>
            <a:off x="6997728" y="235498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99" name="Rectangle 339" descr="그림4"/>
          <p:cNvSpPr>
            <a:spLocks noChangeArrowheads="1"/>
          </p:cNvSpPr>
          <p:nvPr/>
        </p:nvSpPr>
        <p:spPr bwMode="auto">
          <a:xfrm>
            <a:off x="6997728" y="3158274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00" name="Rectangle 339" descr="그림4"/>
          <p:cNvSpPr>
            <a:spLocks noChangeArrowheads="1"/>
          </p:cNvSpPr>
          <p:nvPr/>
        </p:nvSpPr>
        <p:spPr bwMode="auto">
          <a:xfrm>
            <a:off x="6997728" y="3559917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01" name="아래쪽 화살표 100"/>
          <p:cNvSpPr/>
          <p:nvPr/>
        </p:nvSpPr>
        <p:spPr>
          <a:xfrm rot="14400000">
            <a:off x="6592503" y="2796726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아래쪽 화살표 101"/>
          <p:cNvSpPr/>
          <p:nvPr/>
        </p:nvSpPr>
        <p:spPr>
          <a:xfrm rot="16200000">
            <a:off x="6592503" y="3015804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아래쪽 화살표 102"/>
          <p:cNvSpPr/>
          <p:nvPr/>
        </p:nvSpPr>
        <p:spPr>
          <a:xfrm rot="18000000">
            <a:off x="6592503" y="323130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81"/>
          <p:cNvGrpSpPr/>
          <p:nvPr/>
        </p:nvGrpSpPr>
        <p:grpSpPr>
          <a:xfrm>
            <a:off x="2026990" y="3837168"/>
            <a:ext cx="2154266" cy="552366"/>
            <a:chOff x="1995448" y="1908382"/>
            <a:chExt cx="2154266" cy="552366"/>
          </a:xfrm>
        </p:grpSpPr>
        <p:sp>
          <p:nvSpPr>
            <p:cNvPr id="63" name="Rectangle 339" descr="그림4"/>
            <p:cNvSpPr>
              <a:spLocks noChangeArrowheads="1"/>
            </p:cNvSpPr>
            <p:nvPr/>
          </p:nvSpPr>
          <p:spPr bwMode="auto">
            <a:xfrm>
              <a:off x="1995448" y="1992181"/>
              <a:ext cx="912824" cy="38476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통합검색</a:t>
              </a:r>
              <a:endParaRPr lang="en-US" altLang="ko-KR" sz="1000" dirty="0" smtClean="0">
                <a:latin typeface="산돌고딕 M" pitchFamily="50" charset="-127"/>
                <a:ea typeface="산돌고딕 L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64" name="Rectangle 339" descr="그림4"/>
            <p:cNvSpPr>
              <a:spLocks noChangeArrowheads="1"/>
            </p:cNvSpPr>
            <p:nvPr/>
          </p:nvSpPr>
          <p:spPr bwMode="auto">
            <a:xfrm>
              <a:off x="3236890" y="1908382"/>
              <a:ext cx="912824" cy="552366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위 </a:t>
              </a:r>
              <a:r>
                <a:rPr lang="en-US" altLang="ko-KR" sz="1000" dirty="0" smtClean="0">
                  <a:latin typeface="산돌고딕 M" pitchFamily="50" charset="-127"/>
                  <a:ea typeface="산돌고딕 L" pitchFamily="50" charset="-127"/>
                </a:rPr>
                <a:t>6</a:t>
              </a:r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가지 분류에 해당하는</a:t>
              </a:r>
              <a:endParaRPr lang="en-US" altLang="ko-KR" sz="1000" dirty="0" smtClean="0">
                <a:latin typeface="산돌고딕 M" pitchFamily="50" charset="-127"/>
                <a:ea typeface="산돌고딕 L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65" name="아래쪽 화살표 64"/>
            <p:cNvSpPr/>
            <p:nvPr/>
          </p:nvSpPr>
          <p:spPr>
            <a:xfrm rot="16200000">
              <a:off x="2981299" y="2075025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err="1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OpenAPI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구성도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299198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2" name="Rectangle 183"/>
          <p:cNvSpPr>
            <a:spLocks noChangeArrowheads="1"/>
          </p:cNvSpPr>
          <p:nvPr/>
        </p:nvSpPr>
        <p:spPr bwMode="auto">
          <a:xfrm flipV="1">
            <a:off x="1885908" y="1081487"/>
            <a:ext cx="6223159" cy="2300319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63" name="Rectangle 339" descr="그림4"/>
          <p:cNvSpPr>
            <a:spLocks noChangeArrowheads="1"/>
          </p:cNvSpPr>
          <p:nvPr/>
        </p:nvSpPr>
        <p:spPr bwMode="auto">
          <a:xfrm>
            <a:off x="1940924" y="1112916"/>
            <a:ext cx="6135688" cy="297189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ko-KR" altLang="en-US" sz="1000" smtClean="0">
                <a:latin typeface="산돌고딕B" pitchFamily="50" charset="-127"/>
                <a:ea typeface="산돌고딕B" pitchFamily="50" charset="-127"/>
              </a:rPr>
              <a:t>병해충 예측 </a:t>
            </a:r>
            <a:r>
              <a:rPr lang="ko-KR" altLang="en-US" sz="1000" dirty="0" smtClean="0">
                <a:latin typeface="산돌고딕B" pitchFamily="50" charset="-127"/>
                <a:ea typeface="산돌고딕B" pitchFamily="50" charset="-127"/>
              </a:rPr>
              <a:t>서비스 구성도</a:t>
            </a:r>
            <a:endParaRPr lang="en-US" altLang="ko-KR" sz="1000" dirty="0">
              <a:latin typeface="산돌고딕B" pitchFamily="50" charset="-127"/>
              <a:ea typeface="산돌고딕B" pitchFamily="50" charset="-127"/>
            </a:endParaRPr>
          </a:p>
        </p:txBody>
      </p:sp>
      <p:graphicFrame>
        <p:nvGraphicFramePr>
          <p:cNvPr id="64" name="Group 8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480240"/>
              </p:ext>
            </p:extLst>
          </p:nvPr>
        </p:nvGraphicFramePr>
        <p:xfrm>
          <a:off x="1995447" y="1495361"/>
          <a:ext cx="6061158" cy="1816103"/>
        </p:xfrm>
        <a:graphic>
          <a:graphicData uri="http://schemas.openxmlformats.org/drawingml/2006/table">
            <a:tbl>
              <a:tblPr/>
              <a:tblGrid>
                <a:gridCol w="1022364"/>
                <a:gridCol w="5038794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  <a:cs typeface="+mn-cs"/>
                        </a:rPr>
                        <a:t>서비스명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  <a:cs typeface="+mn-cs"/>
                      </a:endParaRP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서비스 설명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예측지도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특정 일자의 예측한 병해충 발생 정보를 전국단위의 지도 서비스로 제공합니다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b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</a:b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작목별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병해충 검색이 가능합니다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지점자료 예측조회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일정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기간동안에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특정 지점의 병해충 발생 예측 정보를 조회하여 그래프로 제공합니다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b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</a:b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작목별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병해충 검색이 가능합니다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예측조사 비교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특정 일자에 병해충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예찰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지점의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한달간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병해충 예측 정보를 그래프로 제공합니다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b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</a:b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일자를 선택하고 병해충을 선택하면 병해충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예찰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지점이 지도에 표시됩니다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b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</a:b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표시된 지점을 클릭하면 팝업으로 해당 지점의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한달간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예측 정보를 그래프로 보여줍니다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벼 도열병 방제지원 결정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벼도열병의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방제를 지원하기 위하여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농작업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정보와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벼도열병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발생 예측 정보를 조합하여 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  <a:cs typeface="+mn-cs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</a:pP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 방제 의견을 제시합니다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b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</a:b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농작업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정보로 육묘방법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이양일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품종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시비량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생육단계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병징관찰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여부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농약 방법 정보를 활용합니다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  <a:cs typeface="+mn-cs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5" name="Rectangle 183"/>
          <p:cNvSpPr>
            <a:spLocks noChangeArrowheads="1"/>
          </p:cNvSpPr>
          <p:nvPr/>
        </p:nvSpPr>
        <p:spPr bwMode="auto">
          <a:xfrm flipV="1">
            <a:off x="1885908" y="3583897"/>
            <a:ext cx="6223159" cy="1573295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66" name="Rectangle 339" descr="그림4"/>
          <p:cNvSpPr>
            <a:spLocks noChangeArrowheads="1"/>
          </p:cNvSpPr>
          <p:nvPr/>
        </p:nvSpPr>
        <p:spPr bwMode="auto">
          <a:xfrm>
            <a:off x="1940924" y="3615324"/>
            <a:ext cx="6135688" cy="297189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ko-KR" altLang="en-US" sz="1000" dirty="0" smtClean="0">
                <a:latin typeface="산돌고딕B" pitchFamily="50" charset="-127"/>
                <a:ea typeface="산돌고딕B" pitchFamily="50" charset="-127"/>
              </a:rPr>
              <a:t>병해충 </a:t>
            </a:r>
            <a:r>
              <a:rPr lang="ko-KR" altLang="en-US" sz="1000" dirty="0" err="1" smtClean="0">
                <a:latin typeface="산돌고딕B" pitchFamily="50" charset="-127"/>
                <a:ea typeface="산돌고딕B" pitchFamily="50" charset="-127"/>
              </a:rPr>
              <a:t>예찰</a:t>
            </a:r>
            <a:r>
              <a:rPr lang="ko-KR" altLang="en-US" sz="1000" dirty="0" smtClean="0">
                <a:latin typeface="산돌고딕B" pitchFamily="50" charset="-127"/>
                <a:ea typeface="산돌고딕B" pitchFamily="50" charset="-127"/>
              </a:rPr>
              <a:t> 서비스 구성도</a:t>
            </a:r>
            <a:endParaRPr lang="en-US" altLang="ko-KR" sz="1000" dirty="0">
              <a:latin typeface="산돌고딕B" pitchFamily="50" charset="-127"/>
              <a:ea typeface="산돌고딕B" pitchFamily="50" charset="-127"/>
            </a:endParaRPr>
          </a:p>
        </p:txBody>
      </p:sp>
      <p:graphicFrame>
        <p:nvGraphicFramePr>
          <p:cNvPr id="70" name="Group 8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30497"/>
              </p:ext>
            </p:extLst>
          </p:nvPr>
        </p:nvGraphicFramePr>
        <p:xfrm>
          <a:off x="1995447" y="3985538"/>
          <a:ext cx="6061158" cy="1078391"/>
        </p:xfrm>
        <a:graphic>
          <a:graphicData uri="http://schemas.openxmlformats.org/drawingml/2006/table">
            <a:tbl>
              <a:tblPr/>
              <a:tblGrid>
                <a:gridCol w="1022364"/>
                <a:gridCol w="5038794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  <a:cs typeface="+mn-cs"/>
                        </a:rPr>
                        <a:t>서비스명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  <a:cs typeface="+mn-cs"/>
                      </a:endParaRP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서비스 설명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병해충예찰검색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예찰정보를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검색 서비스로 제공합니다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병해충예찰검색상세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(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시도별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한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회차에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병해충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예찰정보를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시도별로 서비스합니다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병해충예찰검색상세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(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시군구별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한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회차의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시도에 해당하는 병해충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예찰정보를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시군구별로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서비스합니다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3698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>
            <a:grpSpLocks/>
          </p:cNvGrpSpPr>
          <p:nvPr/>
        </p:nvGrpSpPr>
        <p:grpSpPr bwMode="auto">
          <a:xfrm>
            <a:off x="3080271" y="2146297"/>
            <a:ext cx="5222875" cy="571500"/>
            <a:chOff x="3079810" y="2357430"/>
            <a:chExt cx="5222875" cy="571511"/>
          </a:xfrm>
        </p:grpSpPr>
        <p:pic>
          <p:nvPicPr>
            <p:cNvPr id="14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64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930599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1. </a:t>
              </a: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REST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방식 구현방법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747838" y="1088740"/>
            <a:ext cx="1071562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ctr">
              <a:lnSpc>
                <a:spcPct val="140000"/>
              </a:lnSpc>
              <a:defRPr/>
            </a:pPr>
            <a:r>
              <a:rPr lang="en-US" altLang="ko-KR" sz="4200" b="1" dirty="0" smtClean="0">
                <a:solidFill>
                  <a:srgbClr val="00599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HY견고딕" pitchFamily="18" charset="-127"/>
              </a:rPr>
              <a:t>II</a:t>
            </a:r>
            <a:endParaRPr lang="en-US" altLang="ko-KR" sz="4200" b="1" dirty="0">
              <a:solidFill>
                <a:srgbClr val="00599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31740" y="1398115"/>
            <a:ext cx="6640592" cy="50006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l">
              <a:defRPr/>
            </a:pP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병해충검색 </a:t>
            </a:r>
            <a:r>
              <a:rPr lang="en-US" altLang="ko-KR" sz="3600" spc="300" dirty="0" err="1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OpenAPI</a:t>
            </a:r>
            <a:r>
              <a:rPr lang="en-US" altLang="ko-KR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 </a:t>
            </a: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구현</a:t>
            </a:r>
            <a:endParaRPr lang="en-US" altLang="ko-KR" sz="3600" spc="300" dirty="0">
              <a:solidFill>
                <a:srgbClr val="FFFFFF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grpSp>
        <p:nvGrpSpPr>
          <p:cNvPr id="3" name="그룹 7"/>
          <p:cNvGrpSpPr>
            <a:grpSpLocks/>
          </p:cNvGrpSpPr>
          <p:nvPr/>
        </p:nvGrpSpPr>
        <p:grpSpPr bwMode="auto">
          <a:xfrm>
            <a:off x="3080271" y="2747961"/>
            <a:ext cx="5222875" cy="571500"/>
            <a:chOff x="3079810" y="2357430"/>
            <a:chExt cx="5222875" cy="571511"/>
          </a:xfrm>
        </p:grpSpPr>
        <p:pic>
          <p:nvPicPr>
            <p:cNvPr id="35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8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3082925" cy="32316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2. AJAX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방식 구현방법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9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41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42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43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44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REST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방식은 국가농작물병해충관리시스템에서 연계 데이터를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XML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담아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HTTP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전송합니다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 예시는 사진검색으로 진행하며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개발언어는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JSP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를 예로 하겠습니다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 은 작물 중심의 사진을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은 작물의 대분류를 제공하며 사진검색의 출발점입니다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다음 화면은 잡초를 제외한 나머지 는 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이동하며 잡초는 사진검색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으로 이동합니다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534927" y="3209923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5104" y="2297097"/>
            <a:ext cx="3823153" cy="262893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50" name="TextBox 55"/>
          <p:cNvSpPr txBox="1">
            <a:spLocks noChangeArrowheads="1"/>
          </p:cNvSpPr>
          <p:nvPr/>
        </p:nvSpPr>
        <p:spPr bwMode="auto">
          <a:xfrm>
            <a:off x="6523059" y="4962546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14526</TotalTime>
  <Words>1282</Words>
  <Application>Microsoft Office PowerPoint</Application>
  <PresentationFormat>A4 용지(210x297mm)</PresentationFormat>
  <Paragraphs>395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산돌고딕 M</vt:lpstr>
      <vt:lpstr>Arial</vt:lpstr>
      <vt:lpstr>HY헤드라인M</vt:lpstr>
      <vt:lpstr>나눔고딕</vt:lpstr>
      <vt:lpstr>나눔고딕 ExtraBold</vt:lpstr>
      <vt:lpstr>다음_SemiBold</vt:lpstr>
      <vt:lpstr>산돌고딕B</vt:lpstr>
      <vt:lpstr>산돌고딕 L</vt:lpstr>
      <vt:lpstr>HY견고딕</vt:lpstr>
      <vt:lpstr>-윤고딕140</vt:lpstr>
      <vt:lpstr>Times New Roman</vt:lpstr>
      <vt:lpstr>굴림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Joypia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JJJ</dc:creator>
  <cp:lastModifiedBy>miso</cp:lastModifiedBy>
  <cp:revision>878</cp:revision>
  <dcterms:created xsi:type="dcterms:W3CDTF">2009-04-03T07:13:52Z</dcterms:created>
  <dcterms:modified xsi:type="dcterms:W3CDTF">2018-09-30T23:27:24Z</dcterms:modified>
</cp:coreProperties>
</file>